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4"/>
  </p:handoutMasterIdLst>
  <p:sldIdLst>
    <p:sldId id="256" r:id="rId2"/>
    <p:sldId id="257" r:id="rId3"/>
    <p:sldId id="262" r:id="rId4"/>
    <p:sldId id="260" r:id="rId5"/>
    <p:sldId id="263" r:id="rId6"/>
    <p:sldId id="265" r:id="rId7"/>
    <p:sldId id="264" r:id="rId8"/>
    <p:sldId id="266" r:id="rId9"/>
    <p:sldId id="267" r:id="rId10"/>
    <p:sldId id="279" r:id="rId11"/>
    <p:sldId id="280" r:id="rId12"/>
    <p:sldId id="278" r:id="rId13"/>
  </p:sldIdLst>
  <p:sldSz cx="9144000" cy="6858000" type="screen4x3"/>
  <p:notesSz cx="7007225" cy="92932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8" autoAdjust="0"/>
  </p:normalViewPr>
  <p:slideViewPr>
    <p:cSldViewPr>
      <p:cViewPr>
        <p:scale>
          <a:sx n="74" d="100"/>
          <a:sy n="74" d="100"/>
        </p:scale>
        <p:origin x="-1266" y="20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6147" cy="466088"/>
          </a:xfrm>
          <a:prstGeom prst="rect">
            <a:avLst/>
          </a:prstGeom>
        </p:spPr>
        <p:txBody>
          <a:bodyPr vert="horz" lIns="91294" tIns="45647" rIns="91294" bIns="45647" rtlCol="0"/>
          <a:lstStyle>
            <a:lvl1pPr algn="l">
              <a:defRPr sz="1200"/>
            </a:lvl1pPr>
          </a:lstStyle>
          <a:p>
            <a:endParaRPr lang="en-US"/>
          </a:p>
        </p:txBody>
      </p:sp>
      <p:sp>
        <p:nvSpPr>
          <p:cNvPr id="3" name="Date Placeholder 2"/>
          <p:cNvSpPr>
            <a:spLocks noGrp="1"/>
          </p:cNvSpPr>
          <p:nvPr>
            <p:ph type="dt" sz="quarter" idx="1"/>
          </p:nvPr>
        </p:nvSpPr>
        <p:spPr>
          <a:xfrm>
            <a:off x="3969494" y="1"/>
            <a:ext cx="3036147" cy="466088"/>
          </a:xfrm>
          <a:prstGeom prst="rect">
            <a:avLst/>
          </a:prstGeom>
        </p:spPr>
        <p:txBody>
          <a:bodyPr vert="horz" lIns="91294" tIns="45647" rIns="91294" bIns="45647" rtlCol="0"/>
          <a:lstStyle>
            <a:lvl1pPr algn="r">
              <a:defRPr sz="1200"/>
            </a:lvl1pPr>
          </a:lstStyle>
          <a:p>
            <a:fld id="{D7487D13-1447-4384-8FC0-9C2776BEEB2C}" type="datetimeFigureOut">
              <a:rPr lang="en-US" smtClean="0"/>
              <a:t>10/26/2020</a:t>
            </a:fld>
            <a:endParaRPr lang="en-US"/>
          </a:p>
        </p:txBody>
      </p:sp>
      <p:sp>
        <p:nvSpPr>
          <p:cNvPr id="4" name="Footer Placeholder 3"/>
          <p:cNvSpPr>
            <a:spLocks noGrp="1"/>
          </p:cNvSpPr>
          <p:nvPr>
            <p:ph type="ftr" sz="quarter" idx="2"/>
          </p:nvPr>
        </p:nvSpPr>
        <p:spPr>
          <a:xfrm>
            <a:off x="0" y="8827137"/>
            <a:ext cx="3036147" cy="466088"/>
          </a:xfrm>
          <a:prstGeom prst="rect">
            <a:avLst/>
          </a:prstGeom>
        </p:spPr>
        <p:txBody>
          <a:bodyPr vert="horz" lIns="91294" tIns="45647" rIns="91294" bIns="45647" rtlCol="0" anchor="b"/>
          <a:lstStyle>
            <a:lvl1pPr algn="l">
              <a:defRPr sz="1200"/>
            </a:lvl1pPr>
          </a:lstStyle>
          <a:p>
            <a:endParaRPr lang="en-US"/>
          </a:p>
        </p:txBody>
      </p:sp>
      <p:sp>
        <p:nvSpPr>
          <p:cNvPr id="5" name="Slide Number Placeholder 4"/>
          <p:cNvSpPr>
            <a:spLocks noGrp="1"/>
          </p:cNvSpPr>
          <p:nvPr>
            <p:ph type="sldNum" sz="quarter" idx="3"/>
          </p:nvPr>
        </p:nvSpPr>
        <p:spPr>
          <a:xfrm>
            <a:off x="3969494" y="8827137"/>
            <a:ext cx="3036147" cy="466088"/>
          </a:xfrm>
          <a:prstGeom prst="rect">
            <a:avLst/>
          </a:prstGeom>
        </p:spPr>
        <p:txBody>
          <a:bodyPr vert="horz" lIns="91294" tIns="45647" rIns="91294" bIns="45647" rtlCol="0" anchor="b"/>
          <a:lstStyle>
            <a:lvl1pPr algn="r">
              <a:defRPr sz="1200"/>
            </a:lvl1pPr>
          </a:lstStyle>
          <a:p>
            <a:fld id="{69124D87-828E-430A-B16F-7D212B2D0D31}" type="slidenum">
              <a:rPr lang="en-US" smtClean="0"/>
              <a:t>‹#›</a:t>
            </a:fld>
            <a:endParaRPr lang="en-US"/>
          </a:p>
        </p:txBody>
      </p:sp>
    </p:spTree>
    <p:extLst>
      <p:ext uri="{BB962C8B-B14F-4D97-AF65-F5344CB8AC3E}">
        <p14:creationId xmlns:p14="http://schemas.microsoft.com/office/powerpoint/2010/main" val="14531218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a:t>Click to edit Master title style</a:t>
            </a:r>
          </a:p>
        </p:txBody>
      </p:sp>
      <p:sp>
        <p:nvSpPr>
          <p:cNvPr id="7" name="Date Placeholder 14"/>
          <p:cNvSpPr>
            <a:spLocks noGrp="1"/>
          </p:cNvSpPr>
          <p:nvPr>
            <p:ph type="dt" sz="half" idx="10"/>
          </p:nvPr>
        </p:nvSpPr>
        <p:spPr/>
        <p:txBody>
          <a:bodyPr/>
          <a:lstStyle>
            <a:lvl1pPr>
              <a:defRPr/>
            </a:lvl1pPr>
          </a:lstStyle>
          <a:p>
            <a:pPr>
              <a:defRPr/>
            </a:pPr>
            <a:fld id="{F2638081-2BE9-4575-9060-60DEC6BBBCC5}" type="datetimeFigureOut">
              <a:rPr lang="en-US"/>
              <a:pPr>
                <a:defRPr/>
              </a:pPr>
              <a:t>10/26/2020</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F9B5EDFD-0050-4DDF-B1E7-CAD0E078583B}" type="slidenum">
              <a:rPr lang="en-US"/>
              <a:pPr>
                <a:defRPr/>
              </a:pPr>
              <a:t>‹#›</a:t>
            </a:fld>
            <a:endParaRPr lang="en-US" dirty="0"/>
          </a:p>
        </p:txBody>
      </p:sp>
      <p:sp>
        <p:nvSpPr>
          <p:cNvPr id="10"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1FF59193-4D50-4FC8-A6A0-49B7F5214407}" type="datetimeFigureOut">
              <a:rPr lang="en-US"/>
              <a:pPr>
                <a:defRPr/>
              </a:pPr>
              <a:t>10/26/2020</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A3592A0-A602-48CE-92DC-37E2522527B0}" type="slidenum">
              <a:rPr lang="en-US"/>
              <a:pPr>
                <a:defRPr/>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5A3893A5-E46D-42C7-9433-8B6BFFCF525B}" type="datetimeFigureOut">
              <a:rPr lang="en-US"/>
              <a:pPr>
                <a:defRPr/>
              </a:pPr>
              <a:t>10/26/2020</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9E36E12-A4F5-4E43-AE12-742B27CE28DB}" type="slidenum">
              <a:rPr lang="en-US"/>
              <a:pPr>
                <a:defRPr/>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6"/>
          <p:cNvSpPr>
            <a:spLocks noGrp="1"/>
          </p:cNvSpPr>
          <p:nvPr>
            <p:ph type="title"/>
          </p:nvPr>
        </p:nvSpPr>
        <p:spPr/>
        <p:txBody>
          <a:bodyPr rtlCol="0"/>
          <a:lstStyle/>
          <a:p>
            <a:r>
              <a:rPr lang="en-US"/>
              <a:t>Click to edit Master title style</a:t>
            </a:r>
          </a:p>
        </p:txBody>
      </p:sp>
      <p:sp>
        <p:nvSpPr>
          <p:cNvPr id="4" name="Date Placeholder 23"/>
          <p:cNvSpPr>
            <a:spLocks noGrp="1"/>
          </p:cNvSpPr>
          <p:nvPr>
            <p:ph type="dt" sz="half" idx="10"/>
          </p:nvPr>
        </p:nvSpPr>
        <p:spPr/>
        <p:txBody>
          <a:bodyPr/>
          <a:lstStyle>
            <a:lvl1pPr>
              <a:defRPr/>
            </a:lvl1pPr>
          </a:lstStyle>
          <a:p>
            <a:pPr>
              <a:defRPr/>
            </a:pPr>
            <a:fld id="{7FACC13B-D5A6-4749-B2C2-1D9927C240CB}" type="datetimeFigureOut">
              <a:rPr lang="en-US"/>
              <a:pPr>
                <a:defRPr/>
              </a:pPr>
              <a:t>10/26/2020</a:t>
            </a:fld>
            <a:endParaRPr lang="en-US" dirty="0"/>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88FF713-C544-44FE-A583-52A93971DA72}" type="slidenum">
              <a:rPr lang="en-US"/>
              <a:pPr>
                <a:defRPr/>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a:t>Click to edit Master title style</a:t>
            </a:r>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6124293-6F34-4C9E-950E-21D804189877}" type="datetimeFigureOut">
              <a:rPr lang="en-US"/>
              <a:pPr>
                <a:defRPr/>
              </a:pPr>
              <a:t>10/26/2020</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36820F-4BB2-47BB-848A-86CA9BFAAD5E}" type="slidenum">
              <a:rPr lang="en-US"/>
              <a:pPr>
                <a:defRPr/>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524000"/>
            <a:ext cx="4059936"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E859C852-0E79-4CA6-8B5A-9FBB9B8F8241}" type="datetimeFigureOut">
              <a:rPr lang="en-US"/>
              <a:pPr>
                <a:defRPr/>
              </a:pPr>
              <a:t>10/26/2020</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56FAA7D4-3B00-4B44-87B4-850F7A0AD2BD}" type="slidenum">
              <a:rPr lang="en-US"/>
              <a:pPr>
                <a:defRPr/>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 name="Content Placeholder 33"/>
          <p:cNvSpPr>
            <a:spLocks noGrp="1"/>
          </p:cNvSpPr>
          <p:nvPr>
            <p:ph sz="quarter" idx="4"/>
          </p:nvPr>
        </p:nvSpPr>
        <p:spPr>
          <a:xfrm>
            <a:off x="4649788" y="2201896"/>
            <a:ext cx="4038600"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55448"/>
            <a:ext cx="8229600" cy="1143000"/>
          </a:xfrm>
        </p:spPr>
        <p:txBody>
          <a:bodyPr/>
          <a:lstStyle>
            <a:lvl1pPr>
              <a:defRPr/>
            </a:lvl1pPr>
          </a:lstStyle>
          <a:p>
            <a:r>
              <a:rPr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51236C5E-C9A7-4BB6-A6A5-3506CF4BC5F4}" type="slidenum">
              <a:rPr lang="en-US"/>
              <a:pPr>
                <a:defRPr/>
              </a:pPr>
              <a:t>‹#›</a:t>
            </a:fld>
            <a:endParaRPr lang="en-US" dirty="0"/>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Date Placeholder 6"/>
          <p:cNvSpPr>
            <a:spLocks noGrp="1"/>
          </p:cNvSpPr>
          <p:nvPr>
            <p:ph type="dt" sz="half" idx="12"/>
          </p:nvPr>
        </p:nvSpPr>
        <p:spPr/>
        <p:txBody>
          <a:bodyPr/>
          <a:lstStyle>
            <a:lvl1pPr>
              <a:defRPr/>
            </a:lvl1pPr>
          </a:lstStyle>
          <a:p>
            <a:pPr>
              <a:defRPr/>
            </a:pPr>
            <a:fld id="{37D4ED4C-130B-468B-B145-27D016BD20D2}" type="datetimeFigureOut">
              <a:rPr lang="en-US"/>
              <a:pPr>
                <a:defRPr/>
              </a:pPr>
              <a:t>10/26/2020</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1C33E58C-BDDF-4517-A8F3-10DE2735219D}" type="datetimeFigureOut">
              <a:rPr lang="en-US"/>
              <a:pPr>
                <a:defRPr/>
              </a:pPr>
              <a:t>10/26/2020</a:t>
            </a:fld>
            <a:endParaRPr lang="en-US" dirty="0"/>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7EB416E-686F-47D4-BA5E-E1FED55A174D}" type="slidenum">
              <a:rPr lang="en-US"/>
              <a:pPr>
                <a:defRPr/>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16CCD725-BAFC-4341-B8EE-602F5DF61751}" type="datetimeFigureOut">
              <a:rPr lang="en-US"/>
              <a:pPr>
                <a:defRPr/>
              </a:pPr>
              <a:t>10/26/2020</a:t>
            </a:fld>
            <a:endParaRPr lang="en-US" dirty="0"/>
          </a:p>
        </p:txBody>
      </p:sp>
      <p:sp>
        <p:nvSpPr>
          <p:cNvPr id="3" name="Footer Placeholder 9"/>
          <p:cNvSpPr>
            <a:spLocks noGrp="1"/>
          </p:cNvSpPr>
          <p:nvPr>
            <p:ph type="ftr" sz="quarter" idx="11"/>
          </p:nvPr>
        </p:nvSpPr>
        <p:spPr/>
        <p:txBody>
          <a:bodyPr/>
          <a:lstStyle>
            <a:lvl1pPr>
              <a:defRPr/>
            </a:lvl1pPr>
          </a:lstStyle>
          <a:p>
            <a:pPr>
              <a:defRPr/>
            </a:pPr>
            <a:endParaRPr lang="en-US"/>
          </a:p>
        </p:txBody>
      </p:sp>
      <p:sp>
        <p:nvSpPr>
          <p:cNvPr id="4" name="Slide Number Placeholder 21"/>
          <p:cNvSpPr>
            <a:spLocks noGrp="1"/>
          </p:cNvSpPr>
          <p:nvPr>
            <p:ph type="sldNum" sz="quarter" idx="12"/>
          </p:nvPr>
        </p:nvSpPr>
        <p:spPr/>
        <p:txBody>
          <a:bodyPr/>
          <a:lstStyle>
            <a:lvl1pPr>
              <a:defRPr/>
            </a:lvl1pPr>
          </a:lstStyle>
          <a:p>
            <a:pPr>
              <a:defRPr/>
            </a:pPr>
            <a:fld id="{8D111E6E-5896-4597-BD30-1C602CFE46E5}" type="slidenum">
              <a:rPr lang="en-US"/>
              <a:pPr>
                <a:defRPr/>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5" name="Date Placeholder 23"/>
          <p:cNvSpPr>
            <a:spLocks noGrp="1"/>
          </p:cNvSpPr>
          <p:nvPr>
            <p:ph type="dt" sz="half" idx="10"/>
          </p:nvPr>
        </p:nvSpPr>
        <p:spPr/>
        <p:txBody>
          <a:bodyPr/>
          <a:lstStyle>
            <a:lvl1pPr>
              <a:defRPr/>
            </a:lvl1pPr>
          </a:lstStyle>
          <a:p>
            <a:pPr>
              <a:defRPr/>
            </a:pPr>
            <a:fld id="{67D8C7F8-060E-4644-8503-931DAE5C185D}" type="datetimeFigureOut">
              <a:rPr lang="en-US"/>
              <a:pPr>
                <a:defRPr/>
              </a:pPr>
              <a:t>10/26/2020</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36683EED-EFAA-4F36-BB38-1D5A85B24192}" type="slidenum">
              <a:rPr lang="en-US"/>
              <a:pPr>
                <a:defRPr/>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US" noProof="0" dirty="0"/>
              <a:t>Click icon to add picture</a:t>
            </a:r>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a:t>Click to edit Master text styles</a:t>
            </a:r>
          </a:p>
        </p:txBody>
      </p:sp>
      <p:sp>
        <p:nvSpPr>
          <p:cNvPr id="5" name="Date Placeholder 23"/>
          <p:cNvSpPr>
            <a:spLocks noGrp="1"/>
          </p:cNvSpPr>
          <p:nvPr>
            <p:ph type="dt" sz="half" idx="10"/>
          </p:nvPr>
        </p:nvSpPr>
        <p:spPr/>
        <p:txBody>
          <a:bodyPr/>
          <a:lstStyle>
            <a:lvl1pPr>
              <a:defRPr/>
            </a:lvl1pPr>
          </a:lstStyle>
          <a:p>
            <a:pPr>
              <a:defRPr/>
            </a:pPr>
            <a:fld id="{4342C0F9-224B-4D27-B286-985E9EC35B58}" type="datetimeFigureOut">
              <a:rPr lang="en-US"/>
              <a:pPr>
                <a:defRPr/>
              </a:pPr>
              <a:t>10/26/2020</a:t>
            </a:fld>
            <a:endParaRPr lang="en-US" dirty="0"/>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45F1D28-DE05-4D79-99E2-BEE11F0B0198}" type="slidenum">
              <a:rPr lang="en-US"/>
              <a:pPr>
                <a:defRPr/>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fld id="{83A8D221-8ABF-432F-956C-D7ADD5C6496B}" type="datetimeFigureOut">
              <a:rPr lang="en-US"/>
              <a:pPr>
                <a:defRPr/>
              </a:pPr>
              <a:t>10/26/2020</a:t>
            </a:fld>
            <a:endParaRPr lang="en-US" dirty="0"/>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a:solidFill>
                  <a:schemeClr val="tx2"/>
                </a:solidFill>
                <a:latin typeface="+mn-lt"/>
                <a:cs typeface="+mn-cs"/>
              </a:defRPr>
            </a:lvl1pPr>
          </a:lstStyle>
          <a:p>
            <a:pPr>
              <a:defRPr/>
            </a:pPr>
            <a:fld id="{A872E502-13CD-49BB-8764-F51E49EA8914}" type="slidenum">
              <a:rPr lang="en-US"/>
              <a:pPr>
                <a:defRPr/>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a:t>Click to edit Master title style</a:t>
            </a:r>
          </a:p>
        </p:txBody>
      </p:sp>
    </p:spTree>
  </p:cSld>
  <p:clrMap bg1="dk1" tx1="lt1" bg2="dk2" tx2="lt2" accent1="accent1" accent2="accent2" accent3="accent3" accent4="accent4" accent5="accent5" accent6="accent6" hlink="hlink" folHlink="folHlink"/>
  <p:sldLayoutIdLst>
    <p:sldLayoutId id="2147483747" r:id="rId1"/>
    <p:sldLayoutId id="2147483739" r:id="rId2"/>
    <p:sldLayoutId id="2147483748" r:id="rId3"/>
    <p:sldLayoutId id="2147483740" r:id="rId4"/>
    <p:sldLayoutId id="2147483749" r:id="rId5"/>
    <p:sldLayoutId id="2147483741" r:id="rId6"/>
    <p:sldLayoutId id="2147483742" r:id="rId7"/>
    <p:sldLayoutId id="2147483743" r:id="rId8"/>
    <p:sldLayoutId id="2147483744" r:id="rId9"/>
    <p:sldLayoutId id="2147483745" r:id="rId10"/>
    <p:sldLayoutId id="2147483746" r:id="rId11"/>
  </p:sldLayoutIdLst>
  <p:transition spd="slow"/>
  <p:txStyles>
    <p:titleStyle>
      <a:lvl1pPr algn="l" rtl="0" eaLnBrk="0" fontAlgn="base" hangingPunct="0">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eaLnBrk="0" fontAlgn="base" hangingPunct="0">
        <a:spcBef>
          <a:spcPct val="0"/>
        </a:spcBef>
        <a:spcAft>
          <a:spcPct val="0"/>
        </a:spcAft>
        <a:defRPr sz="4200">
          <a:solidFill>
            <a:srgbClr val="F9F9F9"/>
          </a:solidFill>
          <a:latin typeface="Constantia" pitchFamily="18" charset="0"/>
        </a:defRPr>
      </a:lvl2pPr>
      <a:lvl3pPr algn="l" rtl="0" eaLnBrk="0" fontAlgn="base" hangingPunct="0">
        <a:spcBef>
          <a:spcPct val="0"/>
        </a:spcBef>
        <a:spcAft>
          <a:spcPct val="0"/>
        </a:spcAft>
        <a:defRPr sz="4200">
          <a:solidFill>
            <a:srgbClr val="F9F9F9"/>
          </a:solidFill>
          <a:latin typeface="Constantia" pitchFamily="18" charset="0"/>
        </a:defRPr>
      </a:lvl3pPr>
      <a:lvl4pPr algn="l" rtl="0" eaLnBrk="0" fontAlgn="base" hangingPunct="0">
        <a:spcBef>
          <a:spcPct val="0"/>
        </a:spcBef>
        <a:spcAft>
          <a:spcPct val="0"/>
        </a:spcAft>
        <a:defRPr sz="4200">
          <a:solidFill>
            <a:srgbClr val="F9F9F9"/>
          </a:solidFill>
          <a:latin typeface="Constantia" pitchFamily="18" charset="0"/>
        </a:defRPr>
      </a:lvl4pPr>
      <a:lvl5pPr algn="l" rtl="0" eaLnBrk="0" fontAlgn="base" hangingPunct="0">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eaLnBrk="0" fontAlgn="base" hangingPunct="0">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eaLnBrk="0" fontAlgn="base" hangingPunct="0">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eaLnBrk="0" fontAlgn="base" hangingPunct="0">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eaLnBrk="0" fontAlgn="base" hangingPunct="0">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eaLnBrk="0" fontAlgn="base" hangingPunct="0">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dudata.fldo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www.fsassessment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73428"/>
            <a:ext cx="8305800" cy="2133600"/>
          </a:xfrm>
        </p:spPr>
        <p:txBody>
          <a:bodyPr/>
          <a:lstStyle/>
          <a:p>
            <a:pPr eaLnBrk="1" fontAlgn="auto" hangingPunct="1">
              <a:spcAft>
                <a:spcPts val="0"/>
              </a:spcAft>
              <a:defRPr/>
            </a:pPr>
            <a:r>
              <a:rPr sz="5400" b="1" dirty="0">
                <a:solidFill>
                  <a:schemeClr val="tx1"/>
                </a:solidFill>
              </a:rPr>
              <a:t>Annual Title I Meeting</a:t>
            </a:r>
            <a:br>
              <a:rPr sz="5400" b="1" dirty="0">
                <a:solidFill>
                  <a:schemeClr val="tx1"/>
                </a:solidFill>
              </a:rPr>
            </a:br>
            <a:r>
              <a:rPr sz="5400" b="1" dirty="0" smtClean="0">
                <a:solidFill>
                  <a:schemeClr val="tx1"/>
                </a:solidFill>
              </a:rPr>
              <a:t>Walton Academy</a:t>
            </a:r>
            <a:br>
              <a:rPr sz="5400" b="1" dirty="0" smtClean="0">
                <a:solidFill>
                  <a:schemeClr val="tx1"/>
                </a:solidFill>
              </a:rPr>
            </a:br>
            <a:r>
              <a:rPr lang="en-US" sz="5400" b="1" dirty="0" smtClean="0">
                <a:solidFill>
                  <a:schemeClr val="tx1"/>
                </a:solidFill>
              </a:rPr>
              <a:t>October 13, 2020</a:t>
            </a:r>
            <a:endParaRPr sz="5400" b="1" dirty="0">
              <a:solidFill>
                <a:schemeClr val="tx1"/>
              </a:solidFill>
            </a:endParaRPr>
          </a:p>
        </p:txBody>
      </p:sp>
      <p:sp>
        <p:nvSpPr>
          <p:cNvPr id="12289" name="WordArt 1"/>
          <p:cNvSpPr>
            <a:spLocks noChangeArrowheads="1" noChangeShapeType="1" noTextEdit="1"/>
          </p:cNvSpPr>
          <p:nvPr/>
        </p:nvSpPr>
        <p:spPr bwMode="auto">
          <a:xfrm>
            <a:off x="100126800" y="106756200"/>
            <a:ext cx="20116800" cy="6743700"/>
          </a:xfrm>
          <a:prstGeom prst="rect">
            <a:avLst/>
          </a:prstGeom>
        </p:spPr>
        <p:txBody>
          <a:bodyPr wrap="none" fromWordArt="1">
            <a:prstTxWarp prst="textDoubleWave1">
              <a:avLst>
                <a:gd name="adj1" fmla="val 6500"/>
                <a:gd name="adj2" fmla="val 0"/>
              </a:avLst>
            </a:prstTxWarp>
          </a:bodyPr>
          <a:lstStyle/>
          <a:p>
            <a:pPr algn="ctr" rtl="0"/>
            <a:r>
              <a:rPr lang="en-US" sz="3600" kern="10" spc="0">
                <a:ln w="19050">
                  <a:solidFill>
                    <a:srgbClr val="99CCFF"/>
                  </a:solidFill>
                  <a:round/>
                  <a:headEnd/>
                  <a:tailEnd/>
                </a:ln>
                <a:solidFill>
                  <a:srgbClr val="000066"/>
                </a:solidFill>
                <a:effectLst>
                  <a:outerShdw dist="35921" dir="2700000" algn="ctr" rotWithShape="0">
                    <a:srgbClr val="990000"/>
                  </a:outerShdw>
                </a:effectLst>
                <a:latin typeface="Impact"/>
              </a:rPr>
              <a:t>Navigating into</a:t>
            </a:r>
          </a:p>
          <a:p>
            <a:pPr algn="ctr" rtl="0"/>
            <a:r>
              <a:rPr lang="en-US" sz="3600" kern="10" spc="0">
                <a:ln w="19050">
                  <a:solidFill>
                    <a:srgbClr val="99CCFF"/>
                  </a:solidFill>
                  <a:round/>
                  <a:headEnd/>
                  <a:tailEnd/>
                </a:ln>
                <a:solidFill>
                  <a:srgbClr val="000066"/>
                </a:solidFill>
                <a:effectLst>
                  <a:outerShdw dist="35921" dir="2700000" algn="ctr" rotWithShape="0">
                    <a:srgbClr val="990000"/>
                  </a:outerShdw>
                </a:effectLst>
                <a:latin typeface="Impact"/>
              </a:rPr>
              <a:t>the new year!</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7682" y="3886200"/>
            <a:ext cx="3733800" cy="2426972"/>
          </a:xfrm>
          <a:prstGeom prst="rect">
            <a:avLst/>
          </a:prstGeom>
        </p:spPr>
      </p:pic>
      <p:pic>
        <p:nvPicPr>
          <p:cNvPr id="3"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609600" y="3878687"/>
            <a:ext cx="609600" cy="609600"/>
          </a:xfrm>
          <a:prstGeom prst="rect">
            <a:avLst/>
          </a:prstGeom>
        </p:spPr>
      </p:pic>
      <p:sp>
        <p:nvSpPr>
          <p:cNvPr id="6" name="TextBox 5"/>
          <p:cNvSpPr txBox="1"/>
          <p:nvPr/>
        </p:nvSpPr>
        <p:spPr>
          <a:xfrm>
            <a:off x="266700" y="4521210"/>
            <a:ext cx="1295400" cy="923330"/>
          </a:xfrm>
          <a:prstGeom prst="rect">
            <a:avLst/>
          </a:prstGeom>
          <a:noFill/>
        </p:spPr>
        <p:txBody>
          <a:bodyPr wrap="square" rtlCol="0">
            <a:spAutoFit/>
          </a:bodyPr>
          <a:lstStyle/>
          <a:p>
            <a:pPr algn="ctr"/>
            <a:r>
              <a:rPr lang="en-US" dirty="0" smtClean="0"/>
              <a:t>Click the speaker for sound!</a:t>
            </a:r>
            <a:endParaRPr lang="en-US" dirty="0"/>
          </a:p>
        </p:txBody>
      </p:sp>
    </p:spTree>
  </p:cSld>
  <p:clrMapOvr>
    <a:masterClrMapping/>
  </p:clrMapOvr>
  <p:transition spd="slow"/>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9927" fill="hold"/>
                                        <p:tgtEl>
                                          <p:spTgt spid="3"/>
                                        </p:tgtEl>
                                      </p:cBhvr>
                                    </p:cmd>
                                  </p:childTnLst>
                                </p:cTn>
                              </p:par>
                            </p:childTnLst>
                          </p:cTn>
                        </p:par>
                      </p:childTnLst>
                    </p:cTn>
                  </p:par>
                </p:childTnLst>
              </p:cTn>
              <p:nextCondLst>
                <p:cond evt="onClick" delay="0">
                  <p:tgtEl>
                    <p:spTgt spid="3"/>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0" y="381000"/>
            <a:ext cx="3505200" cy="609600"/>
          </a:xfrm>
        </p:spPr>
        <p:txBody>
          <a:bodyPr>
            <a:noAutofit/>
          </a:bodyPr>
          <a:lstStyle/>
          <a:p>
            <a:pPr algn="ctr"/>
            <a:r>
              <a:rPr lang="en-US" sz="2000" dirty="0"/>
              <a:t>Parent Resource Centers</a:t>
            </a:r>
          </a:p>
        </p:txBody>
      </p:sp>
      <p:sp>
        <p:nvSpPr>
          <p:cNvPr id="4" name="Text Placeholder 3"/>
          <p:cNvSpPr>
            <a:spLocks noGrp="1"/>
          </p:cNvSpPr>
          <p:nvPr>
            <p:ph type="body" sz="half" idx="2"/>
          </p:nvPr>
        </p:nvSpPr>
        <p:spPr>
          <a:xfrm>
            <a:off x="5410200" y="1066800"/>
            <a:ext cx="3429000" cy="5257800"/>
          </a:xfrm>
        </p:spPr>
        <p:txBody>
          <a:bodyPr/>
          <a:lstStyle/>
          <a:p>
            <a:pPr>
              <a:lnSpc>
                <a:spcPct val="100000"/>
              </a:lnSpc>
            </a:pPr>
            <a:r>
              <a:rPr lang="en-US" dirty="0" smtClean="0"/>
              <a:t>Information </a:t>
            </a:r>
            <a:r>
              <a:rPr lang="en-US" dirty="0"/>
              <a:t>can be found </a:t>
            </a:r>
            <a:r>
              <a:rPr lang="en-US" dirty="0" smtClean="0"/>
              <a:t>in the Main Office and on our web site. </a:t>
            </a:r>
            <a:endParaRPr lang="en-US" dirty="0"/>
          </a:p>
          <a:p>
            <a:pPr>
              <a:lnSpc>
                <a:spcPct val="100000"/>
              </a:lnSpc>
            </a:pPr>
            <a:r>
              <a:rPr lang="en-US" b="1" u="sng" dirty="0"/>
              <a:t>Resources:</a:t>
            </a:r>
          </a:p>
          <a:p>
            <a:pPr>
              <a:lnSpc>
                <a:spcPct val="100000"/>
              </a:lnSpc>
              <a:buFont typeface="Arial" pitchFamily="34" charset="0"/>
              <a:buChar char="•"/>
            </a:pPr>
            <a:r>
              <a:rPr lang="en-US" dirty="0"/>
              <a:t>Assessment Schedule</a:t>
            </a:r>
          </a:p>
          <a:p>
            <a:pPr>
              <a:lnSpc>
                <a:spcPct val="100000"/>
              </a:lnSpc>
              <a:buFont typeface="Arial" pitchFamily="34" charset="0"/>
              <a:buChar char="•"/>
            </a:pPr>
            <a:r>
              <a:rPr lang="en-US" dirty="0"/>
              <a:t>Parent-School Compacts</a:t>
            </a:r>
          </a:p>
          <a:p>
            <a:pPr>
              <a:lnSpc>
                <a:spcPct val="100000"/>
              </a:lnSpc>
              <a:buFont typeface="Arial" pitchFamily="34" charset="0"/>
              <a:buChar char="•"/>
            </a:pPr>
            <a:r>
              <a:rPr lang="en-US" dirty="0"/>
              <a:t>Florida Standards Brochures</a:t>
            </a:r>
          </a:p>
          <a:p>
            <a:pPr>
              <a:lnSpc>
                <a:spcPct val="100000"/>
              </a:lnSpc>
              <a:buFont typeface="Arial" pitchFamily="34" charset="0"/>
              <a:buChar char="•"/>
            </a:pPr>
            <a:r>
              <a:rPr lang="en-US" dirty="0"/>
              <a:t>Summarized Version of Parent Involvement Policy</a:t>
            </a:r>
          </a:p>
          <a:p>
            <a:pPr>
              <a:lnSpc>
                <a:spcPct val="100000"/>
              </a:lnSpc>
              <a:buFont typeface="Arial" pitchFamily="34" charset="0"/>
              <a:buChar char="•"/>
            </a:pPr>
            <a:r>
              <a:rPr lang="en-US" dirty="0"/>
              <a:t>Information on Local Agencies</a:t>
            </a:r>
          </a:p>
          <a:p>
            <a:pPr>
              <a:lnSpc>
                <a:spcPct val="100000"/>
              </a:lnSpc>
              <a:buFont typeface="Arial" pitchFamily="34" charset="0"/>
              <a:buChar char="•"/>
            </a:pPr>
            <a:r>
              <a:rPr lang="en-US" dirty="0"/>
              <a:t>AR information and MORE..</a:t>
            </a:r>
          </a:p>
          <a:p>
            <a:pPr algn="ctr">
              <a:lnSpc>
                <a:spcPct val="100000"/>
              </a:lnSpc>
            </a:pPr>
            <a:r>
              <a:rPr lang="en-US" u="sng" dirty="0"/>
              <a:t>Stop by and check it out!</a:t>
            </a:r>
          </a:p>
          <a:p>
            <a:pPr>
              <a:lnSpc>
                <a:spcPct val="100000"/>
              </a:lnSpc>
              <a:buFont typeface="Arial" pitchFamily="34" charset="0"/>
              <a:buChar char="•"/>
            </a:pPr>
            <a:endParaRPr lang="en-US" dirty="0"/>
          </a:p>
          <a:p>
            <a:pPr>
              <a:lnSpc>
                <a:spcPct val="100000"/>
              </a:lnSpc>
              <a:buFont typeface="Arial" pitchFamily="34" charset="0"/>
              <a:buChar char="•"/>
            </a:pPr>
            <a:endParaRPr lang="en-US" dirty="0"/>
          </a:p>
          <a:p>
            <a:pPr>
              <a:lnSpc>
                <a:spcPct val="100000"/>
              </a:lnSpc>
              <a:buFont typeface="Arial" pitchFamily="34" charset="0"/>
              <a:buChar char="•"/>
            </a:pPr>
            <a:endParaRPr lang="en-US" dirty="0"/>
          </a:p>
          <a:p>
            <a:pPr>
              <a:lnSpc>
                <a:spcPct val="100000"/>
              </a:lnSpc>
            </a:pPr>
            <a:endParaRPr lang="en-US" dirty="0"/>
          </a:p>
        </p:txBody>
      </p:sp>
      <p:sp>
        <p:nvSpPr>
          <p:cNvPr id="6" name="TextBox 5"/>
          <p:cNvSpPr txBox="1"/>
          <p:nvPr/>
        </p:nvSpPr>
        <p:spPr>
          <a:xfrm>
            <a:off x="762000" y="4724400"/>
            <a:ext cx="3820824" cy="923330"/>
          </a:xfrm>
          <a:prstGeom prst="rect">
            <a:avLst/>
          </a:prstGeom>
          <a:noFill/>
        </p:spPr>
        <p:txBody>
          <a:bodyPr wrap="square" rtlCol="0">
            <a:spAutoFit/>
          </a:bodyPr>
          <a:lstStyle/>
          <a:p>
            <a:pPr algn="ctr"/>
            <a:r>
              <a:rPr lang="en-US" dirty="0" smtClean="0">
                <a:solidFill>
                  <a:schemeClr val="bg1"/>
                </a:solidFill>
              </a:rPr>
              <a:t>Visit Ms. Laurino in Building 2 to learn more information and gather parent resources. </a:t>
            </a:r>
            <a:endParaRPr lang="en-US"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762000"/>
            <a:ext cx="3820824" cy="3763936"/>
          </a:xfrm>
          <a:prstGeom prst="rect">
            <a:avLst/>
          </a:prstGeom>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143000"/>
            <a:ext cx="8229600" cy="5334000"/>
          </a:xfrm>
        </p:spPr>
        <p:txBody>
          <a:bodyPr/>
          <a:lstStyle/>
          <a:p>
            <a:pPr>
              <a:buNone/>
            </a:pPr>
            <a:r>
              <a:rPr lang="en-US" dirty="0" smtClean="0">
                <a:solidFill>
                  <a:srgbClr val="FFFF00"/>
                </a:solidFill>
                <a:highlight>
                  <a:srgbClr val="000080"/>
                </a:highlight>
              </a:rPr>
              <a:t>Walton Academy Charter School </a:t>
            </a:r>
            <a:r>
              <a:rPr lang="en-US" dirty="0" smtClean="0"/>
              <a:t>and </a:t>
            </a:r>
            <a:r>
              <a:rPr lang="en-US" dirty="0"/>
              <a:t>parents of the students participating in activities, services, and programs funded by Title I, Part A, of the Elementary and Secondary Education Act (ESEA), agree that this compact outlines how parents, entire school staff, and students will </a:t>
            </a:r>
            <a:r>
              <a:rPr lang="en-US" i="1" dirty="0"/>
              <a:t>share the responsibility </a:t>
            </a:r>
            <a:r>
              <a:rPr lang="en-US" dirty="0"/>
              <a:t>for improved student academic achievement and the means by which </a:t>
            </a:r>
            <a:r>
              <a:rPr lang="en-US" dirty="0" smtClean="0">
                <a:solidFill>
                  <a:srgbClr val="FFFF00"/>
                </a:solidFill>
                <a:highlight>
                  <a:srgbClr val="000080"/>
                </a:highlight>
              </a:rPr>
              <a:t>Walton Academy Charter School </a:t>
            </a:r>
            <a:r>
              <a:rPr lang="en-US" dirty="0" smtClean="0"/>
              <a:t>and </a:t>
            </a:r>
            <a:r>
              <a:rPr lang="en-US" dirty="0"/>
              <a:t>parents will build and develop a partnership that will help children achieve Florida’s high standards.  </a:t>
            </a:r>
          </a:p>
          <a:p>
            <a:pPr algn="ctr">
              <a:buNone/>
            </a:pPr>
            <a:r>
              <a:rPr lang="en-US" b="1" dirty="0">
                <a:solidFill>
                  <a:schemeClr val="bg1"/>
                </a:solidFill>
              </a:rPr>
              <a:t>The compact will be reviewed and signed by the teacher, student, and parent.  </a:t>
            </a:r>
          </a:p>
          <a:p>
            <a:pPr>
              <a:buNone/>
            </a:pPr>
            <a:endParaRPr lang="en-US" b="1" dirty="0">
              <a:solidFill>
                <a:schemeClr val="bg1"/>
              </a:solidFill>
            </a:endParaRPr>
          </a:p>
        </p:txBody>
      </p:sp>
      <p:sp>
        <p:nvSpPr>
          <p:cNvPr id="5" name="Title 4"/>
          <p:cNvSpPr>
            <a:spLocks noGrp="1"/>
          </p:cNvSpPr>
          <p:nvPr>
            <p:ph type="title"/>
          </p:nvPr>
        </p:nvSpPr>
        <p:spPr>
          <a:xfrm>
            <a:off x="457200" y="152400"/>
            <a:ext cx="8229600" cy="838200"/>
          </a:xfrm>
        </p:spPr>
        <p:txBody>
          <a:bodyPr/>
          <a:lstStyle/>
          <a:p>
            <a:pPr algn="ctr"/>
            <a:r>
              <a:rPr lang="en-US" dirty="0"/>
              <a:t>School Title I Compacts</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3733800"/>
            <a:ext cx="8305800" cy="1143000"/>
          </a:xfrm>
        </p:spPr>
        <p:txBody>
          <a:bodyPr/>
          <a:lstStyle/>
          <a:p>
            <a:pPr eaLnBrk="1" fontAlgn="auto" hangingPunct="1">
              <a:spcAft>
                <a:spcPts val="0"/>
              </a:spcAft>
              <a:buFont typeface="Wingdings 2"/>
              <a:buNone/>
              <a:defRPr/>
            </a:pPr>
            <a:r>
              <a:rPr lang="en-US" dirty="0"/>
              <a:t>Title I Department</a:t>
            </a:r>
          </a:p>
          <a:p>
            <a:pPr eaLnBrk="1" fontAlgn="auto" hangingPunct="1">
              <a:spcAft>
                <a:spcPts val="0"/>
              </a:spcAft>
              <a:buFont typeface="Wingdings 2"/>
              <a:buNone/>
              <a:defRPr/>
            </a:pPr>
            <a:r>
              <a:rPr lang="en-US" dirty="0"/>
              <a:t>Please contact us if you have any questions.</a:t>
            </a:r>
          </a:p>
          <a:p>
            <a:pPr eaLnBrk="1" fontAlgn="auto" hangingPunct="1">
              <a:spcAft>
                <a:spcPts val="0"/>
              </a:spcAft>
              <a:buFont typeface="Wingdings 2"/>
              <a:buNone/>
              <a:defRPr/>
            </a:pPr>
            <a:r>
              <a:rPr lang="en-US" dirty="0"/>
              <a:t>(850) 892-1154</a:t>
            </a:r>
          </a:p>
          <a:p>
            <a:pPr eaLnBrk="1" fontAlgn="auto" hangingPunct="1">
              <a:spcAft>
                <a:spcPts val="0"/>
              </a:spcAft>
              <a:buFont typeface="Wingdings 2"/>
              <a:buNone/>
              <a:defRP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4448" y="762000"/>
            <a:ext cx="5991303" cy="2043907"/>
          </a:xfrm>
          <a:prstGeom prst="rect">
            <a:avLst/>
          </a:prstGeom>
        </p:spPr>
      </p:pic>
    </p:spTree>
  </p:cSld>
  <p:clrMapOvr>
    <a:masterClrMapping/>
  </p:clrMapOvr>
  <p:transition spd="slow" advClick="0" advTm="6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p:txBody>
          <a:bodyPr/>
          <a:lstStyle/>
          <a:p>
            <a:pPr eaLnBrk="1" hangingPunct="1"/>
            <a:r>
              <a:rPr lang="en-US" dirty="0"/>
              <a:t>Title I is a federal program designed to offer supplemental services and supplies (above and beyond what other district schools receive) to schools with a high rate of poverty </a:t>
            </a:r>
          </a:p>
          <a:p>
            <a:pPr lvl="1" eaLnBrk="1" hangingPunct="1"/>
            <a:r>
              <a:rPr lang="en-US" dirty="0"/>
              <a:t>Federal requirement -  Serve schools with over 75% of students on Free &amp; Reduced Price Lunch </a:t>
            </a:r>
          </a:p>
          <a:p>
            <a:pPr lvl="1" eaLnBrk="1" hangingPunct="1"/>
            <a:r>
              <a:rPr lang="en-US" dirty="0"/>
              <a:t>Walton County serves our </a:t>
            </a:r>
            <a:r>
              <a:rPr lang="en-US" u="sng" dirty="0"/>
              <a:t>elementary schools</a:t>
            </a:r>
            <a:r>
              <a:rPr lang="en-US" dirty="0"/>
              <a:t>  with over </a:t>
            </a:r>
            <a:r>
              <a:rPr lang="en-US" u="sng" dirty="0"/>
              <a:t>60%</a:t>
            </a:r>
            <a:r>
              <a:rPr lang="en-US" dirty="0"/>
              <a:t> of students on Free &amp; Reduced Price Lunch &amp; two secondary schools with over 74%. </a:t>
            </a:r>
          </a:p>
          <a:p>
            <a:pPr eaLnBrk="1" hangingPunct="1"/>
            <a:r>
              <a:rPr lang="en-US" dirty="0"/>
              <a:t>The goal of Title I is to give </a:t>
            </a:r>
            <a:r>
              <a:rPr lang="en-US" b="1" i="1" u="sng" dirty="0"/>
              <a:t>EVERY</a:t>
            </a:r>
            <a:r>
              <a:rPr lang="en-US" b="1" i="1" dirty="0"/>
              <a:t> </a:t>
            </a:r>
            <a:r>
              <a:rPr lang="en-US" dirty="0"/>
              <a:t>child a high-quality education. </a:t>
            </a:r>
            <a:endParaRPr lang="en-US" b="1" i="1" u="sng" dirty="0"/>
          </a:p>
        </p:txBody>
      </p:sp>
      <p:sp>
        <p:nvSpPr>
          <p:cNvPr id="3" name="Title 2"/>
          <p:cNvSpPr>
            <a:spLocks noGrp="1"/>
          </p:cNvSpPr>
          <p:nvPr>
            <p:ph type="title"/>
          </p:nvPr>
        </p:nvSpPr>
        <p:spPr/>
        <p:txBody>
          <a:bodyPr/>
          <a:lstStyle/>
          <a:p>
            <a:pPr algn="ctr" eaLnBrk="1" fontAlgn="auto" hangingPunct="1">
              <a:spcAft>
                <a:spcPts val="0"/>
              </a:spcAft>
              <a:defRPr/>
            </a:pPr>
            <a:r>
              <a:rPr dirty="0"/>
              <a:t>What is Title I?</a:t>
            </a:r>
          </a:p>
        </p:txBody>
      </p:sp>
      <p:pic>
        <p:nvPicPr>
          <p:cNvPr id="6148" name="Picture 2" descr="C:\Users\hulionsp\AppData\Local\Microsoft\Windows\Temporary Internet Files\Content.IE5\3TFXE3QN\MC900446300[1].wmf"/>
          <p:cNvPicPr>
            <a:picLocks noChangeAspect="1" noChangeArrowheads="1"/>
          </p:cNvPicPr>
          <p:nvPr/>
        </p:nvPicPr>
        <p:blipFill>
          <a:blip r:embed="rId2" cstate="print"/>
          <a:srcRect/>
          <a:stretch>
            <a:fillRect/>
          </a:stretch>
        </p:blipFill>
        <p:spPr bwMode="auto">
          <a:xfrm>
            <a:off x="7239000" y="457200"/>
            <a:ext cx="1319453" cy="1295400"/>
          </a:xfrm>
          <a:prstGeom prst="rect">
            <a:avLst/>
          </a:prstGeom>
          <a:noFill/>
          <a:ln w="9525">
            <a:noFill/>
            <a:miter lim="800000"/>
            <a:headEnd/>
            <a:tailEnd/>
          </a:ln>
        </p:spPr>
      </p:pic>
    </p:spTree>
  </p:cSld>
  <p:clrMapOvr>
    <a:masterClrMapping/>
  </p:clrMapOvr>
  <p:transition spd="slow" advClick="0" advTm="6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524000"/>
            <a:ext cx="8229600" cy="3581400"/>
          </a:xfrm>
        </p:spPr>
        <p:txBody>
          <a:bodyPr/>
          <a:lstStyle/>
          <a:p>
            <a:pPr eaLnBrk="1" hangingPunct="1"/>
            <a:r>
              <a:rPr lang="en-US" dirty="0"/>
              <a:t>In planning for the following year, the parents, administrators, teachers, and staff devise a plan to:</a:t>
            </a:r>
          </a:p>
          <a:p>
            <a:pPr lvl="2" eaLnBrk="1" hangingPunct="1"/>
            <a:r>
              <a:rPr lang="en-US" dirty="0"/>
              <a:t>Identify students who have the greatest need</a:t>
            </a:r>
          </a:p>
          <a:p>
            <a:pPr lvl="2" eaLnBrk="1" hangingPunct="1"/>
            <a:r>
              <a:rPr lang="en-US" dirty="0"/>
              <a:t>Measure student progress using the state standards</a:t>
            </a:r>
          </a:p>
          <a:p>
            <a:pPr lvl="2" eaLnBrk="1" hangingPunct="1"/>
            <a:r>
              <a:rPr lang="en-US" dirty="0"/>
              <a:t>Develop programs that help to supplement classroom instruction</a:t>
            </a:r>
          </a:p>
          <a:p>
            <a:pPr lvl="2" eaLnBrk="1" hangingPunct="1"/>
            <a:r>
              <a:rPr lang="en-US" dirty="0"/>
              <a:t>Involve parents in every part of the program (through participation in the School Advisory Council). </a:t>
            </a:r>
          </a:p>
          <a:p>
            <a:pPr lvl="2" eaLnBrk="1" hangingPunct="1"/>
            <a:endParaRPr lang="en-US" dirty="0"/>
          </a:p>
          <a:p>
            <a:pPr lvl="2" eaLnBrk="1" hangingPunct="1">
              <a:buNone/>
            </a:pPr>
            <a:r>
              <a:rPr lang="en-US" dirty="0"/>
              <a:t> </a:t>
            </a:r>
          </a:p>
        </p:txBody>
      </p:sp>
      <p:sp>
        <p:nvSpPr>
          <p:cNvPr id="3" name="Title 2"/>
          <p:cNvSpPr>
            <a:spLocks noGrp="1"/>
          </p:cNvSpPr>
          <p:nvPr>
            <p:ph type="title"/>
          </p:nvPr>
        </p:nvSpPr>
        <p:spPr/>
        <p:txBody>
          <a:bodyPr/>
          <a:lstStyle/>
          <a:p>
            <a:pPr algn="ctr" eaLnBrk="1" fontAlgn="auto" hangingPunct="1">
              <a:spcAft>
                <a:spcPts val="0"/>
              </a:spcAft>
              <a:defRPr/>
            </a:pPr>
            <a:r>
              <a:t>The Basics of Title I </a:t>
            </a:r>
          </a:p>
        </p:txBody>
      </p:sp>
      <p:pic>
        <p:nvPicPr>
          <p:cNvPr id="1028" name="Picture 4" descr="Image result for school advisory counc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4724400"/>
            <a:ext cx="2857500" cy="15525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cSld>
  <p:clrMapOvr>
    <a:masterClrMapping/>
  </p:clrMapOvr>
  <p:transition spd="slow"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457200" y="1143000"/>
            <a:ext cx="8229600" cy="3886200"/>
          </a:xfrm>
        </p:spPr>
        <p:txBody>
          <a:bodyPr/>
          <a:lstStyle/>
          <a:p>
            <a:pPr eaLnBrk="1" hangingPunct="1"/>
            <a:r>
              <a:rPr lang="en-US" dirty="0"/>
              <a:t>The Florida Department of Education receives funding from the Federal Government.</a:t>
            </a:r>
          </a:p>
          <a:p>
            <a:pPr lvl="1" eaLnBrk="1" hangingPunct="1"/>
            <a:r>
              <a:rPr lang="en-US" sz="2000" dirty="0"/>
              <a:t>The Florida Department of Education sends an allocation to the districts based on the number of students that received Free and Reduced Priced Lunches the previous year and the plan for spending those funds submitted by the Title I Department.</a:t>
            </a:r>
          </a:p>
          <a:p>
            <a:pPr eaLnBrk="1" hangingPunct="1"/>
            <a:r>
              <a:rPr lang="en-US" dirty="0"/>
              <a:t>The School District receives funding from the State.</a:t>
            </a:r>
          </a:p>
          <a:p>
            <a:pPr lvl="1" eaLnBrk="1" hangingPunct="1"/>
            <a:r>
              <a:rPr lang="en-US" sz="2000" dirty="0"/>
              <a:t>In collaboration with the School District, the </a:t>
            </a:r>
            <a:r>
              <a:rPr lang="en-US" sz="2000"/>
              <a:t>school determines </a:t>
            </a:r>
            <a:r>
              <a:rPr lang="en-US" sz="2000" dirty="0"/>
              <a:t>the best services to provide using the funds and in accordance with the Title I/School Improvement Plan created by the school, submitted to the District, and approved by the FLDOE.  </a:t>
            </a:r>
          </a:p>
          <a:p>
            <a:pPr lvl="1" eaLnBrk="1" hangingPunct="1"/>
            <a:endParaRPr lang="en-US" dirty="0"/>
          </a:p>
          <a:p>
            <a:pPr lvl="1" eaLnBrk="1" hangingPunct="1"/>
            <a:endParaRPr lang="en-US" dirty="0"/>
          </a:p>
        </p:txBody>
      </p:sp>
      <p:sp>
        <p:nvSpPr>
          <p:cNvPr id="3" name="Title 2"/>
          <p:cNvSpPr>
            <a:spLocks noGrp="1"/>
          </p:cNvSpPr>
          <p:nvPr>
            <p:ph type="title"/>
          </p:nvPr>
        </p:nvSpPr>
        <p:spPr>
          <a:xfrm>
            <a:off x="457200" y="152400"/>
            <a:ext cx="8229600" cy="838200"/>
          </a:xfrm>
        </p:spPr>
        <p:txBody>
          <a:bodyPr/>
          <a:lstStyle/>
          <a:p>
            <a:pPr algn="ctr" eaLnBrk="1" fontAlgn="auto" hangingPunct="1">
              <a:spcAft>
                <a:spcPts val="0"/>
              </a:spcAft>
              <a:defRPr/>
            </a:pPr>
            <a:r>
              <a:rPr dirty="0"/>
              <a:t>The Basics of Title I</a:t>
            </a:r>
          </a:p>
        </p:txBody>
      </p:sp>
      <p:pic>
        <p:nvPicPr>
          <p:cNvPr id="6" name="Picture 3" descr="C:\Users\hulionsp\AppData\Local\Microsoft\Windows\Temporary Internet Files\Content.IE5\E0F8XP9W\MC900382578[1].jpg"/>
          <p:cNvPicPr>
            <a:picLocks noChangeAspect="1" noChangeArrowheads="1"/>
          </p:cNvPicPr>
          <p:nvPr/>
        </p:nvPicPr>
        <p:blipFill>
          <a:blip r:embed="rId2" cstate="print"/>
          <a:srcRect/>
          <a:stretch>
            <a:fillRect/>
          </a:stretch>
        </p:blipFill>
        <p:spPr bwMode="auto">
          <a:xfrm>
            <a:off x="4953000" y="5181600"/>
            <a:ext cx="1295400" cy="1295400"/>
          </a:xfrm>
          <a:prstGeom prst="rect">
            <a:avLst/>
          </a:prstGeom>
          <a:noFill/>
          <a:ln w="9525">
            <a:noFill/>
            <a:miter lim="800000"/>
            <a:headEnd/>
            <a:tailEnd/>
          </a:ln>
        </p:spPr>
      </p:pic>
      <p:sp>
        <p:nvSpPr>
          <p:cNvPr id="7" name="Right Arrow 6"/>
          <p:cNvSpPr/>
          <p:nvPr/>
        </p:nvSpPr>
        <p:spPr>
          <a:xfrm>
            <a:off x="6477000" y="57150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ight Arrow 7"/>
          <p:cNvSpPr/>
          <p:nvPr/>
        </p:nvSpPr>
        <p:spPr>
          <a:xfrm>
            <a:off x="4191000" y="57150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6" name="Picture 2" descr="C:\Users\mitchellj\AppData\Local\Microsoft\Windows\Temporary Internet Files\Content.IE5\QOT5NHR0\MP900408891[1].jpg"/>
          <p:cNvPicPr>
            <a:picLocks noChangeAspect="1" noChangeArrowheads="1"/>
          </p:cNvPicPr>
          <p:nvPr/>
        </p:nvPicPr>
        <p:blipFill>
          <a:blip r:embed="rId3" cstate="print"/>
          <a:srcRect/>
          <a:stretch>
            <a:fillRect/>
          </a:stretch>
        </p:blipFill>
        <p:spPr bwMode="auto">
          <a:xfrm>
            <a:off x="7086600" y="5105400"/>
            <a:ext cx="1837346" cy="1371600"/>
          </a:xfrm>
          <a:prstGeom prst="rect">
            <a:avLst/>
          </a:prstGeom>
          <a:noFill/>
        </p:spPr>
      </p:pic>
      <p:pic>
        <p:nvPicPr>
          <p:cNvPr id="1027" name="Picture 3" descr="C:\Users\mitchellj\AppData\Local\Microsoft\Windows\Temporary Internet Files\Content.IE5\QOT5NHR0\MP910216383[1].png"/>
          <p:cNvPicPr>
            <a:picLocks noChangeAspect="1" noChangeArrowheads="1"/>
          </p:cNvPicPr>
          <p:nvPr/>
        </p:nvPicPr>
        <p:blipFill>
          <a:blip r:embed="rId4" cstate="print"/>
          <a:srcRect/>
          <a:stretch>
            <a:fillRect/>
          </a:stretch>
        </p:blipFill>
        <p:spPr bwMode="auto">
          <a:xfrm>
            <a:off x="-152400" y="4956810"/>
            <a:ext cx="2182318" cy="1901190"/>
          </a:xfrm>
          <a:prstGeom prst="rect">
            <a:avLst/>
          </a:prstGeom>
          <a:noFill/>
        </p:spPr>
      </p:pic>
      <p:sp>
        <p:nvSpPr>
          <p:cNvPr id="12" name="Right Arrow 11"/>
          <p:cNvSpPr/>
          <p:nvPr/>
        </p:nvSpPr>
        <p:spPr>
          <a:xfrm>
            <a:off x="2057400" y="5715000"/>
            <a:ext cx="457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1" name="Picture 7" descr="C:\Users\mitchellj\AppData\Local\Microsoft\Windows\Temporary Internet Files\Content.IE5\QOT5NHR0\MC900101112[1].wmf"/>
          <p:cNvPicPr>
            <a:picLocks noChangeAspect="1" noChangeArrowheads="1"/>
          </p:cNvPicPr>
          <p:nvPr/>
        </p:nvPicPr>
        <p:blipFill>
          <a:blip r:embed="rId5" cstate="print"/>
          <a:srcRect/>
          <a:stretch>
            <a:fillRect/>
          </a:stretch>
        </p:blipFill>
        <p:spPr bwMode="auto">
          <a:xfrm>
            <a:off x="2362200" y="5029200"/>
            <a:ext cx="1600347" cy="1492313"/>
          </a:xfrm>
          <a:prstGeom prst="rect">
            <a:avLst/>
          </a:prstGeom>
          <a:noFill/>
        </p:spPr>
      </p:pic>
    </p:spTree>
  </p:cSld>
  <p:clrMapOvr>
    <a:masterClrMapping/>
  </p:clrMapOvr>
  <p:transition spd="slow" advClick="0" advTm="6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1524000"/>
            <a:ext cx="8229600" cy="4495800"/>
          </a:xfrm>
        </p:spPr>
        <p:txBody>
          <a:bodyPr/>
          <a:lstStyle/>
          <a:p>
            <a:pPr eaLnBrk="1" hangingPunct="1"/>
            <a:r>
              <a:rPr lang="en-US" dirty="0"/>
              <a:t>Title I offers programs to help student achievement such as:</a:t>
            </a:r>
          </a:p>
          <a:p>
            <a:pPr lvl="1" eaLnBrk="1" hangingPunct="1"/>
            <a:r>
              <a:rPr lang="en-US" dirty="0"/>
              <a:t>Additional teachers and paraprofessionals</a:t>
            </a:r>
          </a:p>
          <a:p>
            <a:pPr lvl="1" eaLnBrk="1" hangingPunct="1"/>
            <a:r>
              <a:rPr lang="en-US" dirty="0"/>
              <a:t>Additional training for school staff</a:t>
            </a:r>
          </a:p>
          <a:p>
            <a:pPr lvl="1" eaLnBrk="1" hangingPunct="1"/>
            <a:r>
              <a:rPr lang="en-US" dirty="0"/>
              <a:t>Extra time for instruction</a:t>
            </a:r>
          </a:p>
          <a:p>
            <a:pPr lvl="1" eaLnBrk="1" hangingPunct="1"/>
            <a:r>
              <a:rPr lang="en-US" dirty="0"/>
              <a:t>Various teaching methods and materials</a:t>
            </a:r>
          </a:p>
          <a:p>
            <a:pPr lvl="1" eaLnBrk="1" hangingPunct="1"/>
            <a:r>
              <a:rPr lang="en-US" dirty="0"/>
              <a:t>Tutoring</a:t>
            </a:r>
          </a:p>
          <a:p>
            <a:pPr lvl="2" eaLnBrk="1" hangingPunct="1"/>
            <a:endParaRPr lang="en-US" dirty="0">
              <a:solidFill>
                <a:srgbClr val="FF0000"/>
              </a:solidFill>
            </a:endParaRPr>
          </a:p>
          <a:p>
            <a:pPr eaLnBrk="1" hangingPunct="1">
              <a:buFont typeface="Wingdings 2" pitchFamily="18" charset="2"/>
              <a:buNone/>
            </a:pPr>
            <a:endParaRPr lang="en-US" dirty="0"/>
          </a:p>
        </p:txBody>
      </p:sp>
      <p:sp>
        <p:nvSpPr>
          <p:cNvPr id="3" name="Title 2"/>
          <p:cNvSpPr>
            <a:spLocks noGrp="1"/>
          </p:cNvSpPr>
          <p:nvPr>
            <p:ph type="title"/>
          </p:nvPr>
        </p:nvSpPr>
        <p:spPr/>
        <p:txBody>
          <a:bodyPr/>
          <a:lstStyle/>
          <a:p>
            <a:pPr algn="ctr" eaLnBrk="1" fontAlgn="auto" hangingPunct="1">
              <a:spcAft>
                <a:spcPts val="0"/>
              </a:spcAft>
              <a:defRPr/>
            </a:pPr>
            <a:r>
              <a:t>Programs Offered by Title I </a:t>
            </a:r>
          </a:p>
        </p:txBody>
      </p:sp>
      <p:pic>
        <p:nvPicPr>
          <p:cNvPr id="15362" name="Picture 2" descr="http://t2.gstatic.com/images?q=tbn:ANd9GcRKW-r7Ui2NXqqOTV7Qth2kuvw2yOYxla1Tu7GNUAjprI8JHcB3kQ"/>
          <p:cNvPicPr>
            <a:picLocks noChangeAspect="1" noChangeArrowheads="1"/>
          </p:cNvPicPr>
          <p:nvPr/>
        </p:nvPicPr>
        <p:blipFill>
          <a:blip r:embed="rId2" cstate="print"/>
          <a:srcRect/>
          <a:stretch>
            <a:fillRect/>
          </a:stretch>
        </p:blipFill>
        <p:spPr bwMode="auto">
          <a:xfrm>
            <a:off x="4419600" y="4419600"/>
            <a:ext cx="2133600" cy="1833839"/>
          </a:xfrm>
          <a:prstGeom prst="rect">
            <a:avLst/>
          </a:prstGeom>
          <a:noFill/>
        </p:spPr>
      </p:pic>
    </p:spTree>
  </p:cSld>
  <p:clrMapOvr>
    <a:masterClrMapping/>
  </p:clrMapOvr>
  <p:transition spd="slow" advClick="0" advTm="6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381000" y="1066800"/>
            <a:ext cx="8458200" cy="5334000"/>
          </a:xfrm>
        </p:spPr>
        <p:txBody>
          <a:bodyPr/>
          <a:lstStyle/>
          <a:p>
            <a:pPr>
              <a:lnSpc>
                <a:spcPct val="90000"/>
              </a:lnSpc>
            </a:pPr>
            <a:r>
              <a:rPr lang="en-US" sz="2300" dirty="0"/>
              <a:t>Be involved and request regular meetings to express your opinions and concerns;</a:t>
            </a:r>
          </a:p>
          <a:p>
            <a:pPr>
              <a:lnSpc>
                <a:spcPct val="90000"/>
              </a:lnSpc>
            </a:pPr>
            <a:r>
              <a:rPr lang="en-US" sz="2300" dirty="0"/>
              <a:t>Be provided information on your child’s level of achievement on assessments like FSA in reading/language arts, mathematics, and science; </a:t>
            </a:r>
          </a:p>
          <a:p>
            <a:pPr>
              <a:lnSpc>
                <a:spcPct val="90000"/>
              </a:lnSpc>
            </a:pPr>
            <a:r>
              <a:rPr lang="en-US" sz="2300" dirty="0"/>
              <a:t>Request and receive information on the qualifications of your child’s teacher; and be informed if your child is taught by a non-highly qualified teacher for four or more consecutive weeks.</a:t>
            </a:r>
          </a:p>
          <a:p>
            <a:pPr>
              <a:lnSpc>
                <a:spcPct val="90000"/>
              </a:lnSpc>
            </a:pPr>
            <a:r>
              <a:rPr lang="en-US" sz="2300" dirty="0"/>
              <a:t>Opportunity to preview district report cards and provide valuable feedback on their content, features and functionality in order to improve the report cards going forward. On the website, there is a feedback survey and an opportunity to sign up for updates. </a:t>
            </a:r>
            <a:r>
              <a:rPr lang="fi-FI" sz="2300" dirty="0">
                <a:hlinkClick r:id="rId2"/>
              </a:rPr>
              <a:t>EduData (http://edudata.fldoe.org)</a:t>
            </a:r>
            <a:endParaRPr lang="en-US" sz="2200" dirty="0"/>
          </a:p>
          <a:p>
            <a:pPr marL="0" indent="0">
              <a:lnSpc>
                <a:spcPct val="90000"/>
              </a:lnSpc>
              <a:buNone/>
            </a:pPr>
            <a:endParaRPr lang="en-US" sz="2200" dirty="0"/>
          </a:p>
          <a:p>
            <a:pPr marL="0" indent="0">
              <a:lnSpc>
                <a:spcPct val="90000"/>
              </a:lnSpc>
              <a:buNone/>
            </a:pPr>
            <a:endParaRPr lang="en-US" sz="2400" dirty="0"/>
          </a:p>
          <a:p>
            <a:pPr marL="0" indent="0" fontAlgn="b">
              <a:buNone/>
            </a:pPr>
            <a:endParaRPr lang="en-US" sz="1600" dirty="0"/>
          </a:p>
          <a:p>
            <a:pPr marL="0" indent="0" fontAlgn="b">
              <a:buNone/>
            </a:pPr>
            <a:endParaRPr lang="en-US" sz="2000" dirty="0"/>
          </a:p>
        </p:txBody>
      </p:sp>
      <p:sp>
        <p:nvSpPr>
          <p:cNvPr id="3" name="Title 2"/>
          <p:cNvSpPr>
            <a:spLocks noGrp="1"/>
          </p:cNvSpPr>
          <p:nvPr>
            <p:ph type="title"/>
          </p:nvPr>
        </p:nvSpPr>
        <p:spPr>
          <a:xfrm>
            <a:off x="457200" y="381000"/>
            <a:ext cx="8229600" cy="685800"/>
          </a:xfrm>
        </p:spPr>
        <p:txBody>
          <a:bodyPr>
            <a:normAutofit fontScale="90000"/>
          </a:bodyPr>
          <a:lstStyle/>
          <a:p>
            <a:pPr algn="ctr" eaLnBrk="1" fontAlgn="auto" hangingPunct="1">
              <a:spcAft>
                <a:spcPts val="0"/>
              </a:spcAft>
              <a:defRPr/>
            </a:pPr>
            <a:r>
              <a:rPr lang="en-US" dirty="0"/>
              <a:t>Parent’s Rights</a:t>
            </a:r>
            <a:endParaRPr dirty="0"/>
          </a:p>
        </p:txBody>
      </p:sp>
    </p:spTree>
  </p:cSld>
  <p:clrMapOvr>
    <a:masterClrMapping/>
  </p:clrMapOvr>
  <p:transition spd="slow" advClick="0" advTm="6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457200" y="1524000"/>
            <a:ext cx="8229600" cy="4724400"/>
          </a:xfrm>
        </p:spPr>
        <p:txBody>
          <a:bodyPr/>
          <a:lstStyle/>
          <a:p>
            <a:pPr eaLnBrk="1" hangingPunct="1">
              <a:buNone/>
            </a:pPr>
            <a:r>
              <a:rPr lang="en-US" dirty="0"/>
              <a:t>Parents are “SUPER” important to a child’s education. </a:t>
            </a:r>
          </a:p>
          <a:p>
            <a:pPr eaLnBrk="1" hangingPunct="1"/>
            <a:r>
              <a:rPr lang="en-US" dirty="0"/>
              <a:t>Get involved with the school - attend meetings, read our compact and Parent and Family Engagement Plan, volunteer, join PTO, become a committee member, participate in School Advisory Council</a:t>
            </a:r>
          </a:p>
          <a:p>
            <a:pPr eaLnBrk="1" hangingPunct="1"/>
            <a:r>
              <a:rPr lang="en-US" dirty="0"/>
              <a:t>Communicate regularly - conferences, meetings, email, telephone</a:t>
            </a:r>
          </a:p>
          <a:p>
            <a:pPr eaLnBrk="1" hangingPunct="1"/>
            <a:r>
              <a:rPr lang="en-US" dirty="0"/>
              <a:t>Sign up for the school text alerts </a:t>
            </a:r>
          </a:p>
          <a:p>
            <a:pPr eaLnBrk="1" hangingPunct="1"/>
            <a:r>
              <a:rPr lang="en-US" dirty="0"/>
              <a:t>Follow your school’s </a:t>
            </a:r>
            <a:r>
              <a:rPr lang="en-US" dirty="0" err="1"/>
              <a:t>facebook</a:t>
            </a:r>
            <a:r>
              <a:rPr lang="en-US" dirty="0"/>
              <a:t> page</a:t>
            </a:r>
          </a:p>
          <a:p>
            <a:pPr eaLnBrk="1" hangingPunct="1"/>
            <a:r>
              <a:rPr lang="en-US" dirty="0"/>
              <a:t>Help your child at home - homework, </a:t>
            </a:r>
          </a:p>
          <a:p>
            <a:pPr eaLnBrk="1" hangingPunct="1">
              <a:buNone/>
            </a:pPr>
            <a:r>
              <a:rPr lang="en-US" dirty="0"/>
              <a:t>    reading, etc.</a:t>
            </a:r>
          </a:p>
          <a:p>
            <a:pPr eaLnBrk="1" hangingPunct="1">
              <a:buNone/>
            </a:pPr>
            <a:endParaRPr lang="en-US" dirty="0"/>
          </a:p>
          <a:p>
            <a:pPr eaLnBrk="1" hangingPunct="1">
              <a:buNone/>
            </a:pPr>
            <a:endParaRPr lang="en-US" dirty="0"/>
          </a:p>
          <a:p>
            <a:pPr eaLnBrk="1" hangingPunct="1">
              <a:buNone/>
            </a:pPr>
            <a:endParaRPr lang="en-US" dirty="0"/>
          </a:p>
          <a:p>
            <a:pPr eaLnBrk="1" hangingPunct="1">
              <a:buNone/>
            </a:pPr>
            <a:endParaRPr lang="en-US" dirty="0"/>
          </a:p>
          <a:p>
            <a:pPr eaLnBrk="1" hangingPunct="1"/>
            <a:endParaRPr lang="en-US" dirty="0"/>
          </a:p>
          <a:p>
            <a:pPr eaLnBrk="1" hangingPunct="1">
              <a:buNone/>
            </a:pPr>
            <a:r>
              <a:rPr lang="en-US" dirty="0"/>
              <a:t>	</a:t>
            </a:r>
          </a:p>
          <a:p>
            <a:pPr eaLnBrk="1" hangingPunct="1">
              <a:buNone/>
            </a:pPr>
            <a:endParaRPr lang="en-US" dirty="0"/>
          </a:p>
          <a:p>
            <a:pPr lvl="1" eaLnBrk="1" hangingPunct="1"/>
            <a:endParaRPr lang="en-US" dirty="0"/>
          </a:p>
        </p:txBody>
      </p:sp>
      <p:sp>
        <p:nvSpPr>
          <p:cNvPr id="3" name="Title 2"/>
          <p:cNvSpPr>
            <a:spLocks noGrp="1"/>
          </p:cNvSpPr>
          <p:nvPr>
            <p:ph type="title"/>
          </p:nvPr>
        </p:nvSpPr>
        <p:spPr/>
        <p:txBody>
          <a:bodyPr/>
          <a:lstStyle/>
          <a:p>
            <a:pPr algn="ctr" eaLnBrk="1" fontAlgn="auto" hangingPunct="1">
              <a:spcAft>
                <a:spcPts val="0"/>
              </a:spcAft>
              <a:defRPr/>
            </a:pPr>
            <a:r>
              <a:t>Parents Matter!</a:t>
            </a:r>
          </a:p>
        </p:txBody>
      </p:sp>
      <p:pic>
        <p:nvPicPr>
          <p:cNvPr id="14340" name="Picture 3" descr="C:\Users\hulionsp\AppData\Local\Microsoft\Windows\Temporary Internet Files\Content.IE5\3TFXE3QN\MC900024500[1].wmf"/>
          <p:cNvPicPr>
            <a:picLocks noChangeAspect="1" noChangeArrowheads="1"/>
          </p:cNvPicPr>
          <p:nvPr/>
        </p:nvPicPr>
        <p:blipFill>
          <a:blip r:embed="rId2" cstate="print"/>
          <a:srcRect/>
          <a:stretch>
            <a:fillRect/>
          </a:stretch>
        </p:blipFill>
        <p:spPr bwMode="auto">
          <a:xfrm>
            <a:off x="7162800" y="4572000"/>
            <a:ext cx="1620838" cy="2059025"/>
          </a:xfrm>
          <a:prstGeom prst="rect">
            <a:avLst/>
          </a:prstGeom>
          <a:noFill/>
          <a:ln w="9525">
            <a:noFill/>
            <a:miter lim="800000"/>
            <a:headEnd/>
            <a:tailEnd/>
          </a:ln>
        </p:spPr>
      </p:pic>
    </p:spTree>
  </p:cSld>
  <p:clrMapOvr>
    <a:masterClrMapping/>
  </p:clrMapOvr>
  <p:transition spd="slow" advClick="0" advTm="6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3581400"/>
          </a:xfrm>
        </p:spPr>
        <p:txBody>
          <a:bodyPr>
            <a:normAutofit lnSpcReduction="10000"/>
          </a:bodyPr>
          <a:lstStyle/>
          <a:p>
            <a:pPr eaLnBrk="1" hangingPunct="1">
              <a:lnSpc>
                <a:spcPct val="90000"/>
              </a:lnSpc>
            </a:pPr>
            <a:r>
              <a:rPr lang="en-US" dirty="0"/>
              <a:t>Florida’s academic content standards establish high expectations for all students.</a:t>
            </a:r>
          </a:p>
          <a:p>
            <a:pPr eaLnBrk="1" hangingPunct="1">
              <a:lnSpc>
                <a:spcPct val="90000"/>
              </a:lnSpc>
            </a:pPr>
            <a:r>
              <a:rPr lang="en-US" dirty="0"/>
              <a:t>Florida Standards identify what your child needs to know and be able to do in all content areas. </a:t>
            </a:r>
          </a:p>
          <a:p>
            <a:pPr lvl="1" eaLnBrk="1" hangingPunct="1">
              <a:lnSpc>
                <a:spcPct val="90000"/>
              </a:lnSpc>
            </a:pPr>
            <a:r>
              <a:rPr lang="en-US" sz="2200" dirty="0"/>
              <a:t>The information can be found on the State and school websites. </a:t>
            </a:r>
          </a:p>
          <a:p>
            <a:pPr eaLnBrk="1" hangingPunct="1">
              <a:lnSpc>
                <a:spcPct val="90000"/>
              </a:lnSpc>
            </a:pPr>
            <a:r>
              <a:rPr lang="en-US" sz="2400" dirty="0"/>
              <a:t>Student success is measured by the Florida Standards Assessments (FSA) – Grades 3-4, along with the STAR test for Reading and Math for K-4, and End of Course Exams for the secondary level. </a:t>
            </a:r>
          </a:p>
          <a:p>
            <a:pPr lvl="1" eaLnBrk="1" hangingPunct="1">
              <a:lnSpc>
                <a:spcPct val="90000"/>
              </a:lnSpc>
            </a:pPr>
            <a:r>
              <a:rPr lang="en-US" sz="2000" dirty="0">
                <a:solidFill>
                  <a:schemeClr val="bg1"/>
                </a:solidFill>
                <a:hlinkClick r:id="rId2"/>
              </a:rPr>
              <a:t>www.fsassessments.org</a:t>
            </a:r>
            <a:endParaRPr lang="en-US" sz="2000" dirty="0">
              <a:solidFill>
                <a:schemeClr val="bg1"/>
              </a:solidFill>
            </a:endParaRPr>
          </a:p>
          <a:p>
            <a:pPr lvl="1" eaLnBrk="1" hangingPunct="1">
              <a:lnSpc>
                <a:spcPct val="90000"/>
              </a:lnSpc>
            </a:pPr>
            <a:endParaRPr lang="en-US" sz="2000" dirty="0">
              <a:solidFill>
                <a:srgbClr val="FF0000"/>
              </a:solidFill>
            </a:endParaRPr>
          </a:p>
          <a:p>
            <a:pPr eaLnBrk="1" hangingPunct="1">
              <a:lnSpc>
                <a:spcPct val="90000"/>
              </a:lnSpc>
            </a:pPr>
            <a:endParaRPr lang="en-US" sz="2400" dirty="0">
              <a:solidFill>
                <a:srgbClr val="FF0000"/>
              </a:solidFill>
            </a:endParaRPr>
          </a:p>
          <a:p>
            <a:pPr eaLnBrk="1" hangingPunct="1">
              <a:lnSpc>
                <a:spcPct val="90000"/>
              </a:lnSpc>
            </a:pPr>
            <a:endParaRPr lang="en-US" sz="2400" dirty="0">
              <a:solidFill>
                <a:srgbClr val="FF0000"/>
              </a:solidFill>
            </a:endParaRPr>
          </a:p>
          <a:p>
            <a:pPr eaLnBrk="1" hangingPunct="1">
              <a:lnSpc>
                <a:spcPct val="90000"/>
              </a:lnSpc>
              <a:buNone/>
            </a:pPr>
            <a:endParaRPr lang="en-US" sz="1600" b="1" dirty="0">
              <a:solidFill>
                <a:schemeClr val="tx2"/>
              </a:solidFill>
            </a:endParaRPr>
          </a:p>
          <a:p>
            <a:pPr eaLnBrk="1" hangingPunct="1">
              <a:lnSpc>
                <a:spcPct val="90000"/>
              </a:lnSpc>
              <a:buNone/>
            </a:pPr>
            <a:endParaRPr lang="en-US" sz="1600" dirty="0"/>
          </a:p>
          <a:p>
            <a:pPr eaLnBrk="1" hangingPunct="1">
              <a:lnSpc>
                <a:spcPct val="90000"/>
              </a:lnSpc>
              <a:buNone/>
            </a:pPr>
            <a:endParaRPr lang="en-US" dirty="0"/>
          </a:p>
          <a:p>
            <a:pPr eaLnBrk="1" hangingPunct="1">
              <a:lnSpc>
                <a:spcPct val="90000"/>
              </a:lnSpc>
            </a:pPr>
            <a:endParaRPr lang="en-US" dirty="0"/>
          </a:p>
          <a:p>
            <a:pPr marL="274320" indent="-274320" eaLnBrk="1" fontAlgn="auto" hangingPunct="1">
              <a:spcAft>
                <a:spcPts val="0"/>
              </a:spcAft>
              <a:buFont typeface="Wingdings 2"/>
              <a:buNone/>
              <a:defRPr/>
            </a:pPr>
            <a:endParaRPr lang="en-US" dirty="0"/>
          </a:p>
          <a:p>
            <a:pPr marL="274320" indent="-274320" eaLnBrk="1" fontAlgn="auto" hangingPunct="1">
              <a:spcAft>
                <a:spcPts val="0"/>
              </a:spcAft>
              <a:buFont typeface="Wingdings 2"/>
              <a:buNone/>
              <a:defRPr/>
            </a:pPr>
            <a:endParaRPr lang="en-US" dirty="0"/>
          </a:p>
        </p:txBody>
      </p:sp>
      <p:sp>
        <p:nvSpPr>
          <p:cNvPr id="3" name="Title 2"/>
          <p:cNvSpPr>
            <a:spLocks noGrp="1"/>
          </p:cNvSpPr>
          <p:nvPr>
            <p:ph type="title"/>
          </p:nvPr>
        </p:nvSpPr>
        <p:spPr>
          <a:xfrm>
            <a:off x="457200" y="381000"/>
            <a:ext cx="8229600" cy="914400"/>
          </a:xfrm>
        </p:spPr>
        <p:txBody>
          <a:bodyPr/>
          <a:lstStyle/>
          <a:p>
            <a:pPr algn="ctr" eaLnBrk="1" fontAlgn="auto" hangingPunct="1">
              <a:spcAft>
                <a:spcPts val="0"/>
              </a:spcAft>
              <a:defRPr/>
            </a:pPr>
            <a:r>
              <a:rPr lang="en-US" dirty="0"/>
              <a:t>Educational Standards</a:t>
            </a:r>
            <a:endParaRPr dirty="0"/>
          </a:p>
        </p:txBody>
      </p:sp>
      <p:sp>
        <p:nvSpPr>
          <p:cNvPr id="5122" name="AutoShape 2" descr="data:image/jpeg;base64,/9j/4AAQSkZJRgABAQAAAQABAAD/2wCEAAkGBwgHBgkUExQWFhUXGCAXGRgXGCIgIRsfHiEfIh4fHyUhHighKR0lHyYfLTEiJjUrLi46HCszODYwOiktOisBCgoKDQwNGxAPGzciICU3LS83Ny83MDgsNzcvNzI0OCsrKys3KywtKzcrMDQ1LDQ3NzgsKzQtLCszLyw0OC0sNP/AABEIADAAkgMBIgACEQEDEQH/xAAbAAACAwEBAQAAAAAAAAAAAAAFBgAEBwMCAf/EADwQAAIBAgUBBQQHBQkAAAAAAAECAwQRAAUGEiExByJBUWETcZGyFDJCUnOBsRYXIzOhJGJjgoOSwdHw/8QAFwEBAQEBAAAAAAAAAAAAAAAAAAIBA//EACIRAQACAgECBwAAAAAAAAAAAAABAgMREgQTBRQhMUFRYf/aAAwDAQACEQMRAD8Abe1mSpyHTcctPLKjmVVv7RjwQb9TgroSnbNdI5ZNLJM0jpdj7Vxc3PkcDe21d2kofxl/RsHOzm0ehcn8LRf8nAeNSaZq6rLpfotTPFMBdf4rFSfIgnofMdMddFGozHReWGoLmQp3yWIbcCb3IIN749aaz1M7zXOtjboonWNCOhO27Eel/wBMH0RI1sAAOvHryf64DLNB5lXzdpueQtLI0SbwqNIzAWYWsCTjVcZLoFLdqmfn8T5hjVaqoipYSzGwGA64mF9tTx34jYj3jF3Lc6pq+QqLq3kfH3f9HHGnUYr241tEyucd6xuYE8TFDNc1p8qhd5A+xVLMyqSFA6k2xUy/VGV5lRJJCWkDMVVVU7iVtu4PgLjk8c47IGsJOkaDWNPqjNGq5A1Ob+zF7/a7u0eAC9cG8q1RlubRVBi3s0bbHTYd6n1Hl649ZRqjKs4r54YmJkT6ylSLWNvEeeAM4+EAjHKsqoKKllkkYIii7MTwBgXQZ3UZnTpLDTs0TcqzsFLDzVTfg+G62AzjtDRKHtJ02kSqin2ZIVQL/wAU+WNhxj2vqiOt7RdOMARYorKeqkSm4Pr0+IPjjXaiaOmgkdyAqgsxPgByT8MB0xMLmUakqM+pZJaWANEGKhpJNhYjrYBG499sWNNalo9QLUBQySRNtkje11PI8OCDbg4A3iYmJgEHtnAOloPxl/RsW9E5BlFdozLDJBE5aPksgJPJ8cUO21tmk4Pxl/RsHuzk7tD5Of8ADH6nAcNF5FHp7Ms8jS/sy6Ol/AFTx+RvhrxMTAZVoUD952e/6nzDDZq6pRKqBWYKtr3Y2HJN739w/rhP0E27tTz8eXtPmGCvbFpSbPsrhliG6SG5t5r4/wDvd5YnJhjNWcczrfyqluFtpX57T01TRpTyUjg/zC8nTw7u088XP5Y6zz0ctdG1PKr8jvIb2562Hl64yzTGa01A0tNPG1pSFbbxKhPA2i3eHP1DwcHKHs8zD9uo4zzHCyye1AtcdV48D6elvO15vC8MY6xWeM19YnXuU6m/KdxuJa1rM79GZwfOnf5ThY7F6ZRp6qk8TKUHooCm3+4k/Dywza6Ij0VnfpTyfKcLvYm2/R8v47/KmMSN6W0hTadr8wlWR5GmNzutwLk+HU3PXCf2cgfvBz//AD/PjVMZN2avu7RdRDy3/PgLXbbXSrTZbADZXLO3rt2gfrfGjZaixZdSgcAIoHwGFPtS0xUagyZGhF5oSWVfvA/WUevQj3YP6bzSmzLI6aRTaygOp4KMBZlYdQQfA4DPO0GCNO03JGHBb2RPqRIRf4WH5Y0/NKCHNMtqYXvtkQo1utiLceuMk1xWms7SsicfyyY1jP3gJDdh6FiQPPbfoRh27VpK6LRdWYd3Vd+3rsv3unNul/S+AsaeXJ9NUJpad3mZWLFV77Xb720BV/O2FHs4kkftAz4sNpIYlb9DvHH5YYOzrNsjp9D5dskjWyd9Qw3GT7XHUkt08+LYVdB1Iy/tIz0VBWJirNZ2A4LBh1/ukHAa/iY8o6uikEEHkEeOJgFqli0dmVfLCi00ki3uoUE902bw5seDbpgnRZPkkbq8UMIKkgFFHBHB6eIwpaXq0GcUEUTmRF33p5Y7S0dwb3cG22/d2kG9wQxx8SaLLtM1qhnH9ukVyZmjCXkJ777WZUK7T3RzuHS+A0LHGqpoKuErIoZfJhcYSMukrMyyLI0eSUBqmSNyjuCUUS7RuNntwveNiePPHSeqZcmyP6RNKkJ3iSUOysWW4jDMOeefeQB48gfpMj09UwpJHBAVcbgwQcg+PTBlQFAAxmWZVs1JpHTcYMis1MxB9q0Q3KibR3EZ2lJPdjFgbNfoMMtIJ8xzXImaSQAUvtSqsQrvePlgOvU8dOcAbkpqBKqMWCu1yoBIvb61rH159+LUEEVOhCgAXvx4nzPr64RsmmSfWFKWllacfSRLGxJVBuUJx0Xu2ta24XPNsWND1s0ucZijSNLZdxf2jEA72G143W8cgH2QSCBew8d2GPN6PKZxGahI2uRGpkAPLGwXnzOJS5BlFHKrRwRoQbgqoFj+WBmqIarMqlIY0VtsbOdzldpa6oQQrXI7xtx0xWzvMppMry+XcUJViybihLAC4VgCN4N7Iws2OkY9xH6iba2aKqlgrItsihl62I4xQTTWRo5IpogfMIMCs6rZYc4oDuaxEf8AC3FGuXsSBYq5twyG1gLgi+PNTVVv7UFd4W0qBFLt3oyoLWQIVIJ398kWI8LcoxTLeZrAAAxVqcry6qmDyQxO33mRSfiRfASlq5V1ZIhcuCWFg5GwBQQGQi23ykU8k2x4ySslaur1LlyFZtwcmxDGwZGHcceFjYgXxk450chqvyXLMxmRpYY3ZRYFlBIHpizSUlPRQhY1Cr1sPXClEtVAIW9tMSFpXszkgmWTZJceRXw6DrjtNV1v7VMu8LaVQqF2u0ZQFrIEKkX3d8ngi3hzva+pZzMkVBRQzF1jRW+8FAPxtfEkp6OrkDMiOVNgSASpHr4HAOBqgZ0je0fmpeLbfu7BCzAW6fWAN8Vmb6PlOa7ZdjCqO4szAAFwbEjlVZftDpe+HbbyN2JjPV1LUooHs6024uhVlPqrFLsPJvHriYry909y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wgHBgkUExQWFhUXGCAXGRgXGCIgIRsfHiEfIh4fHyUhHighKR0lHyYfLTEiJjUrLi46HCszODYwOiktOisBCgoKDQwNGxAPGzciICU3LS83Ny83MDgsNzcvNzI0OCsrKys3KywtKzcrMDQ1LDQ3NzgsKzQtLCszLyw0OC0sNP/AABEIADAAkgMBIgACEQEDEQH/xAAbAAACAwEBAQAAAAAAAAAAAAAFBgAEBwMCAf/EADwQAAIBAgUBBQQHBQkAAAAAAAECAwQRAAUGEiExByJBUWETcZGyFDJCUnOBsRYXIzOhJGJjgoOSwdHw/8QAFwEBAQEBAAAAAAAAAAAAAAAAAAIBA//EACIRAQACAgECBwAAAAAAAAAAAAABAgMREgQTBRQhMUFRYf/aAAwDAQACEQMRAD8Abe1mSpyHTcctPLKjmVVv7RjwQb9TgroSnbNdI5ZNLJM0jpdj7Vxc3PkcDe21d2kofxl/RsHOzm0ehcn8LRf8nAeNSaZq6rLpfotTPFMBdf4rFSfIgnofMdMddFGozHReWGoLmQp3yWIbcCb3IIN749aaz1M7zXOtjboonWNCOhO27Eel/wBMH0RI1sAAOvHryf64DLNB5lXzdpueQtLI0SbwqNIzAWYWsCTjVcZLoFLdqmfn8T5hjVaqoipYSzGwGA64mF9tTx34jYj3jF3Lc6pq+QqLq3kfH3f9HHGnUYr241tEyucd6xuYE8TFDNc1p8qhd5A+xVLMyqSFA6k2xUy/VGV5lRJJCWkDMVVVU7iVtu4PgLjk8c47IGsJOkaDWNPqjNGq5A1Ob+zF7/a7u0eAC9cG8q1RlubRVBi3s0bbHTYd6n1Hl649ZRqjKs4r54YmJkT6ylSLWNvEeeAM4+EAjHKsqoKKllkkYIii7MTwBgXQZ3UZnTpLDTs0TcqzsFLDzVTfg+G62AzjtDRKHtJ02kSqin2ZIVQL/wAU+WNhxj2vqiOt7RdOMARYorKeqkSm4Pr0+IPjjXaiaOmgkdyAqgsxPgByT8MB0xMLmUakqM+pZJaWANEGKhpJNhYjrYBG499sWNNalo9QLUBQySRNtkje11PI8OCDbg4A3iYmJgEHtnAOloPxl/RsW9E5BlFdozLDJBE5aPksgJPJ8cUO21tmk4Pxl/RsHuzk7tD5Of8ADH6nAcNF5FHp7Ms8jS/sy6Ol/AFTx+RvhrxMTAZVoUD952e/6nzDDZq6pRKqBWYKtr3Y2HJN739w/rhP0E27tTz8eXtPmGCvbFpSbPsrhliG6SG5t5r4/wDvd5YnJhjNWcczrfyqluFtpX57T01TRpTyUjg/zC8nTw7u088XP5Y6zz0ctdG1PKr8jvIb2562Hl64yzTGa01A0tNPG1pSFbbxKhPA2i3eHP1DwcHKHs8zD9uo4zzHCyye1AtcdV48D6elvO15vC8MY6xWeM19YnXuU6m/KdxuJa1rM79GZwfOnf5ThY7F6ZRp6qk8TKUHooCm3+4k/Dywza6Ij0VnfpTyfKcLvYm2/R8v47/KmMSN6W0hTadr8wlWR5GmNzutwLk+HU3PXCf2cgfvBz//AD/PjVMZN2avu7RdRDy3/PgLXbbXSrTZbADZXLO3rt2gfrfGjZaixZdSgcAIoHwGFPtS0xUagyZGhF5oSWVfvA/WUevQj3YP6bzSmzLI6aRTaygOp4KMBZlYdQQfA4DPO0GCNO03JGHBb2RPqRIRf4WH5Y0/NKCHNMtqYXvtkQo1utiLceuMk1xWms7SsicfyyY1jP3gJDdh6FiQPPbfoRh27VpK6LRdWYd3Vd+3rsv3unNul/S+AsaeXJ9NUJpad3mZWLFV77Xb720BV/O2FHs4kkftAz4sNpIYlb9DvHH5YYOzrNsjp9D5dskjWyd9Qw3GT7XHUkt08+LYVdB1Iy/tIz0VBWJirNZ2A4LBh1/ukHAa/iY8o6uikEEHkEeOJgFqli0dmVfLCi00ki3uoUE902bw5seDbpgnRZPkkbq8UMIKkgFFHBHB6eIwpaXq0GcUEUTmRF33p5Y7S0dwb3cG22/d2kG9wQxx8SaLLtM1qhnH9ukVyZmjCXkJ777WZUK7T3RzuHS+A0LHGqpoKuErIoZfJhcYSMukrMyyLI0eSUBqmSNyjuCUUS7RuNntwveNiePPHSeqZcmyP6RNKkJ3iSUOysWW4jDMOeefeQB48gfpMj09UwpJHBAVcbgwQcg+PTBlQFAAxmWZVs1JpHTcYMis1MxB9q0Q3KibR3EZ2lJPdjFgbNfoMMtIJ8xzXImaSQAUvtSqsQrvePlgOvU8dOcAbkpqBKqMWCu1yoBIvb61rH159+LUEEVOhCgAXvx4nzPr64RsmmSfWFKWllacfSRLGxJVBuUJx0Xu2ta24XPNsWND1s0ucZijSNLZdxf2jEA72G143W8cgH2QSCBew8d2GPN6PKZxGahI2uRGpkAPLGwXnzOJS5BlFHKrRwRoQbgqoFj+WBmqIarMqlIY0VtsbOdzldpa6oQQrXI7xtx0xWzvMppMry+XcUJViybihLAC4VgCN4N7Iws2OkY9xH6iba2aKqlgrItsihl62I4xQTTWRo5IpogfMIMCs6rZYc4oDuaxEf8AC3FGuXsSBYq5twyG1gLgi+PNTVVv7UFd4W0qBFLt3oyoLWQIVIJ398kWI8LcoxTLeZrAAAxVqcry6qmDyQxO33mRSfiRfASlq5V1ZIhcuCWFg5GwBQQGQi23ykU8k2x4ySslaur1LlyFZtwcmxDGwZGHcceFjYgXxk450chqvyXLMxmRpYY3ZRYFlBIHpizSUlPRQhY1Cr1sPXClEtVAIW9tMSFpXszkgmWTZJceRXw6DrjtNV1v7VMu8LaVQqF2u0ZQFrIEKkX3d8ngi3hzva+pZzMkVBRQzF1jRW+8FAPxtfEkp6OrkDMiOVNgSASpHr4HAOBqgZ0je0fmpeLbfu7BCzAW6fWAN8Vmb6PlOa7ZdjCqO4szAAFwbEjlVZftDpe+HbbyN2JjPV1LUooHs6024uhVlPqrFLsPJvHriYry909y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data:image/jpeg;base64,/9j/4AAQSkZJRgABAQAAAQABAAD/2wCEAAkGBwgHBgkUExQWFhUXGCAXGRgXGCIgIRsfHiEfIh4fHyUhHighKR0lHyYfLTEiJjUrLi46HCszODYwOiktOisBCgoKDQwNGxAPGzciICU3LS83Ny83MDgsNzcvNzI0OCsrKys3KywtKzcrMDQ1LDQ3NzgsKzQtLCszLyw0OC0sNP/AABEIADAAkgMBIgACEQEDEQH/xAAbAAACAwEBAQAAAAAAAAAAAAAFBgAEBwMCAf/EADwQAAIBAgUBBQQHBQkAAAAAAAECAwQRAAUGEiExByJBUWETcZGyFDJCUnOBsRYXIzOhJGJjgoOSwdHw/8QAFwEBAQEBAAAAAAAAAAAAAAAAAAIBA//EACIRAQACAgECBwAAAAAAAAAAAAABAgMREgQTBRQhMUFRYf/aAAwDAQACEQMRAD8Abe1mSpyHTcctPLKjmVVv7RjwQb9TgroSnbNdI5ZNLJM0jpdj7Vxc3PkcDe21d2kofxl/RsHOzm0ehcn8LRf8nAeNSaZq6rLpfotTPFMBdf4rFSfIgnofMdMddFGozHReWGoLmQp3yWIbcCb3IIN749aaz1M7zXOtjboonWNCOhO27Eel/wBMH0RI1sAAOvHryf64DLNB5lXzdpueQtLI0SbwqNIzAWYWsCTjVcZLoFLdqmfn8T5hjVaqoipYSzGwGA64mF9tTx34jYj3jF3Lc6pq+QqLq3kfH3f9HHGnUYr241tEyucd6xuYE8TFDNc1p8qhd5A+xVLMyqSFA6k2xUy/VGV5lRJJCWkDMVVVU7iVtu4PgLjk8c47IGsJOkaDWNPqjNGq5A1Ob+zF7/a7u0eAC9cG8q1RlubRVBi3s0bbHTYd6n1Hl649ZRqjKs4r54YmJkT6ylSLWNvEeeAM4+EAjHKsqoKKllkkYIii7MTwBgXQZ3UZnTpLDTs0TcqzsFLDzVTfg+G62AzjtDRKHtJ02kSqin2ZIVQL/wAU+WNhxj2vqiOt7RdOMARYorKeqkSm4Pr0+IPjjXaiaOmgkdyAqgsxPgByT8MB0xMLmUakqM+pZJaWANEGKhpJNhYjrYBG499sWNNalo9QLUBQySRNtkje11PI8OCDbg4A3iYmJgEHtnAOloPxl/RsW9E5BlFdozLDJBE5aPksgJPJ8cUO21tmk4Pxl/RsHuzk7tD5Of8ADH6nAcNF5FHp7Ms8jS/sy6Ol/AFTx+RvhrxMTAZVoUD952e/6nzDDZq6pRKqBWYKtr3Y2HJN739w/rhP0E27tTz8eXtPmGCvbFpSbPsrhliG6SG5t5r4/wDvd5YnJhjNWcczrfyqluFtpX57T01TRpTyUjg/zC8nTw7u088XP5Y6zz0ctdG1PKr8jvIb2562Hl64yzTGa01A0tNPG1pSFbbxKhPA2i3eHP1DwcHKHs8zD9uo4zzHCyye1AtcdV48D6elvO15vC8MY6xWeM19YnXuU6m/KdxuJa1rM79GZwfOnf5ThY7F6ZRp6qk8TKUHooCm3+4k/Dywza6Ij0VnfpTyfKcLvYm2/R8v47/KmMSN6W0hTadr8wlWR5GmNzutwLk+HU3PXCf2cgfvBz//AD/PjVMZN2avu7RdRDy3/PgLXbbXSrTZbADZXLO3rt2gfrfGjZaixZdSgcAIoHwGFPtS0xUagyZGhF5oSWVfvA/WUevQj3YP6bzSmzLI6aRTaygOp4KMBZlYdQQfA4DPO0GCNO03JGHBb2RPqRIRf4WH5Y0/NKCHNMtqYXvtkQo1utiLceuMk1xWms7SsicfyyY1jP3gJDdh6FiQPPbfoRh27VpK6LRdWYd3Vd+3rsv3unNul/S+AsaeXJ9NUJpad3mZWLFV77Xb720BV/O2FHs4kkftAz4sNpIYlb9DvHH5YYOzrNsjp9D5dskjWyd9Qw3GT7XHUkt08+LYVdB1Iy/tIz0VBWJirNZ2A4LBh1/ukHAa/iY8o6uikEEHkEeOJgFqli0dmVfLCi00ki3uoUE902bw5seDbpgnRZPkkbq8UMIKkgFFHBHB6eIwpaXq0GcUEUTmRF33p5Y7S0dwb3cG22/d2kG9wQxx8SaLLtM1qhnH9ukVyZmjCXkJ777WZUK7T3RzuHS+A0LHGqpoKuErIoZfJhcYSMukrMyyLI0eSUBqmSNyjuCUUS7RuNntwveNiePPHSeqZcmyP6RNKkJ3iSUOysWW4jDMOeefeQB48gfpMj09UwpJHBAVcbgwQcg+PTBlQFAAxmWZVs1JpHTcYMis1MxB9q0Q3KibR3EZ2lJPdjFgbNfoMMtIJ8xzXImaSQAUvtSqsQrvePlgOvU8dOcAbkpqBKqMWCu1yoBIvb61rH159+LUEEVOhCgAXvx4nzPr64RsmmSfWFKWllacfSRLGxJVBuUJx0Xu2ta24XPNsWND1s0ucZijSNLZdxf2jEA72G143W8cgH2QSCBew8d2GPN6PKZxGahI2uRGpkAPLGwXnzOJS5BlFHKrRwRoQbgqoFj+WBmqIarMqlIY0VtsbOdzldpa6oQQrXI7xtx0xWzvMppMry+XcUJViybihLAC4VgCN4N7Iws2OkY9xH6iba2aKqlgrItsihl62I4xQTTWRo5IpogfMIMCs6rZYc4oDuaxEf8AC3FGuXsSBYq5twyG1gLgi+PNTVVv7UFd4W0qBFLt3oyoLWQIVIJ398kWI8LcoxTLeZrAAAxVqcry6qmDyQxO33mRSfiRfASlq5V1ZIhcuCWFg5GwBQQGQi23ykU8k2x4ySslaur1LlyFZtwcmxDGwZGHcceFjYgXxk450chqvyXLMxmRpYY3ZRYFlBIHpizSUlPRQhY1Cr1sPXClEtVAIW9tMSFpXszkgmWTZJceRXw6DrjtNV1v7VMu8LaVQqF2u0ZQFrIEKkX3d8ngi3hzva+pZzMkVBRQzF1jRW+8FAPxtfEkp6OrkDMiOVNgSASpHr4HAOBqgZ0je0fmpeLbfu7BCzAW6fWAN8Vmb6PlOa7ZdjCqO4szAAFwbEjlVZftDpe+HbbyN2JjPV1LUooHs6024uhVlPqrFLsPJvHriYry909y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data:image/jpeg;base64,/9j/4AAQSkZJRgABAQAAAQABAAD/2wCEAAkGBwgHBgkUExQWFhUXGCAXGRgXGCIgIRsfHiEfIh4fHyUhHighKR0lHyYfLTEiJjUrLi46HCszODYwOiktOisBCgoKDQwNGxAPGzciICU3LS83Ny83MDgsNzcvNzI0OCsrKys3KywtKzcrMDQ1LDQ3NzgsKzQtLCszLyw0OC0sNP/AABEIADAAkgMBIgACEQEDEQH/xAAbAAACAwEBAQAAAAAAAAAAAAAFBgAEBwMCAf/EADwQAAIBAgUBBQQHBQkAAAAAAAECAwQRAAUGEiExByJBUWETcZGyFDJCUnOBsRYXIzOhJGJjgoOSwdHw/8QAFwEBAQEBAAAAAAAAAAAAAAAAAAIBA//EACIRAQACAgECBwAAAAAAAAAAAAABAgMREgQTBRQhMUFRYf/aAAwDAQACEQMRAD8Abe1mSpyHTcctPLKjmVVv7RjwQb9TgroSnbNdI5ZNLJM0jpdj7Vxc3PkcDe21d2kofxl/RsHOzm0ehcn8LRf8nAeNSaZq6rLpfotTPFMBdf4rFSfIgnofMdMddFGozHReWGoLmQp3yWIbcCb3IIN749aaz1M7zXOtjboonWNCOhO27Eel/wBMH0RI1sAAOvHryf64DLNB5lXzdpueQtLI0SbwqNIzAWYWsCTjVcZLoFLdqmfn8T5hjVaqoipYSzGwGA64mF9tTx34jYj3jF3Lc6pq+QqLq3kfH3f9HHGnUYr241tEyucd6xuYE8TFDNc1p8qhd5A+xVLMyqSFA6k2xUy/VGV5lRJJCWkDMVVVU7iVtu4PgLjk8c47IGsJOkaDWNPqjNGq5A1Ob+zF7/a7u0eAC9cG8q1RlubRVBi3s0bbHTYd6n1Hl649ZRqjKs4r54YmJkT6ylSLWNvEeeAM4+EAjHKsqoKKllkkYIii7MTwBgXQZ3UZnTpLDTs0TcqzsFLDzVTfg+G62AzjtDRKHtJ02kSqin2ZIVQL/wAU+WNhxj2vqiOt7RdOMARYorKeqkSm4Pr0+IPjjXaiaOmgkdyAqgsxPgByT8MB0xMLmUakqM+pZJaWANEGKhpJNhYjrYBG499sWNNalo9QLUBQySRNtkje11PI8OCDbg4A3iYmJgEHtnAOloPxl/RsW9E5BlFdozLDJBE5aPksgJPJ8cUO21tmk4Pxl/RsHuzk7tD5Of8ADH6nAcNF5FHp7Ms8jS/sy6Ol/AFTx+RvhrxMTAZVoUD952e/6nzDDZq6pRKqBWYKtr3Y2HJN739w/rhP0E27tTz8eXtPmGCvbFpSbPsrhliG6SG5t5r4/wDvd5YnJhjNWcczrfyqluFtpX57T01TRpTyUjg/zC8nTw7u088XP5Y6zz0ctdG1PKr8jvIb2562Hl64yzTGa01A0tNPG1pSFbbxKhPA2i3eHP1DwcHKHs8zD9uo4zzHCyye1AtcdV48D6elvO15vC8MY6xWeM19YnXuU6m/KdxuJa1rM79GZwfOnf5ThY7F6ZRp6qk8TKUHooCm3+4k/Dywza6Ij0VnfpTyfKcLvYm2/R8v47/KmMSN6W0hTadr8wlWR5GmNzutwLk+HU3PXCf2cgfvBz//AD/PjVMZN2avu7RdRDy3/PgLXbbXSrTZbADZXLO3rt2gfrfGjZaixZdSgcAIoHwGFPtS0xUagyZGhF5oSWVfvA/WUevQj3YP6bzSmzLI6aRTaygOp4KMBZlYdQQfA4DPO0GCNO03JGHBb2RPqRIRf4WH5Y0/NKCHNMtqYXvtkQo1utiLceuMk1xWms7SsicfyyY1jP3gJDdh6FiQPPbfoRh27VpK6LRdWYd3Vd+3rsv3unNul/S+AsaeXJ9NUJpad3mZWLFV77Xb720BV/O2FHs4kkftAz4sNpIYlb9DvHH5YYOzrNsjp9D5dskjWyd9Qw3GT7XHUkt08+LYVdB1Iy/tIz0VBWJirNZ2A4LBh1/ukHAa/iY8o6uikEEHkEeOJgFqli0dmVfLCi00ki3uoUE902bw5seDbpgnRZPkkbq8UMIKkgFFHBHB6eIwpaXq0GcUEUTmRF33p5Y7S0dwb3cG22/d2kG9wQxx8SaLLtM1qhnH9ukVyZmjCXkJ777WZUK7T3RzuHS+A0LHGqpoKuErIoZfJhcYSMukrMyyLI0eSUBqmSNyjuCUUS7RuNntwveNiePPHSeqZcmyP6RNKkJ3iSUOysWW4jDMOeefeQB48gfpMj09UwpJHBAVcbgwQcg+PTBlQFAAxmWZVs1JpHTcYMis1MxB9q0Q3KibR3EZ2lJPdjFgbNfoMMtIJ8xzXImaSQAUvtSqsQrvePlgOvU8dOcAbkpqBKqMWCu1yoBIvb61rH159+LUEEVOhCgAXvx4nzPr64RsmmSfWFKWllacfSRLGxJVBuUJx0Xu2ta24XPNsWND1s0ucZijSNLZdxf2jEA72G143W8cgH2QSCBew8d2GPN6PKZxGahI2uRGpkAPLGwXnzOJS5BlFHKrRwRoQbgqoFj+WBmqIarMqlIY0VtsbOdzldpa6oQQrXI7xtx0xWzvMppMry+XcUJViybihLAC4VgCN4N7Iws2OkY9xH6iba2aKqlgrItsihl62I4xQTTWRo5IpogfMIMCs6rZYc4oDuaxEf8AC3FGuXsSBYq5twyG1gLgi+PNTVVv7UFd4W0qBFLt3oyoLWQIVIJ398kWI8LcoxTLeZrAAAxVqcry6qmDyQxO33mRSfiRfASlq5V1ZIhcuCWFg5GwBQQGQi23ykU8k2x4ySslaur1LlyFZtwcmxDGwZGHcceFjYgXxk450chqvyXLMxmRpYY3ZRYFlBIHpizSUlPRQhY1Cr1sPXClEtVAIW9tMSFpXszkgmWTZJceRXw6DrjtNV1v7VMu8LaVQqF2u0ZQFrIEKkX3d8ngi3hzva+pZzMkVBRQzF1jRW+8FAPxtfEkp6OrkDMiOVNgSASpHr4HAOBqgZ0je0fmpeLbfu7BCzAW6fWAN8Vmb6PlOa7ZdjCqO4szAAFwbEjlVZftDpe+HbbyN2JjPV1LUooHs6024uhVlPqrFLsPJvHriYry909yH//Z"/>
          <p:cNvSpPr>
            <a:spLocks noChangeAspect="1" noChangeArrowheads="1"/>
          </p:cNvSpPr>
          <p:nvPr/>
        </p:nvSpPr>
        <p:spPr bwMode="auto">
          <a:xfrm>
            <a:off x="635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48" name="Picture 4" descr="Portal Home"/>
          <p:cNvPicPr>
            <a:picLocks noChangeAspect="1" noChangeArrowheads="1"/>
          </p:cNvPicPr>
          <p:nvPr/>
        </p:nvPicPr>
        <p:blipFill>
          <a:blip r:embed="rId3" cstate="print"/>
          <a:srcRect/>
          <a:stretch>
            <a:fillRect/>
          </a:stretch>
        </p:blipFill>
        <p:spPr bwMode="auto">
          <a:xfrm>
            <a:off x="4876800" y="4953000"/>
            <a:ext cx="3352800" cy="1099281"/>
          </a:xfrm>
          <a:prstGeom prst="rect">
            <a:avLst/>
          </a:prstGeom>
          <a:noFill/>
        </p:spPr>
      </p:pic>
    </p:spTree>
  </p:cSld>
  <p:clrMapOvr>
    <a:masterClrMapping/>
  </p:clrMapOvr>
  <p:transition spd="slow" advClick="0" advTm="6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4294967295"/>
          </p:nvPr>
        </p:nvSpPr>
        <p:spPr>
          <a:xfrm>
            <a:off x="0" y="1524000"/>
            <a:ext cx="8229600" cy="4572000"/>
          </a:xfrm>
        </p:spPr>
        <p:txBody>
          <a:bodyPr/>
          <a:lstStyle/>
          <a:p>
            <a:pPr lvl="2" eaLnBrk="1" hangingPunct="1"/>
            <a:endParaRPr lang="en-US" dirty="0"/>
          </a:p>
          <a:p>
            <a:pPr lvl="2" eaLnBrk="1" hangingPunct="1"/>
            <a:endParaRPr lang="en-US" dirty="0"/>
          </a:p>
          <a:p>
            <a:pPr lvl="2" eaLnBrk="1" hangingPunct="1"/>
            <a:endParaRPr lang="en-US" dirty="0"/>
          </a:p>
          <a:p>
            <a:pPr lvl="2" eaLnBrk="1" hangingPunct="1"/>
            <a:endParaRPr lang="en-US" dirty="0"/>
          </a:p>
        </p:txBody>
      </p:sp>
      <p:sp>
        <p:nvSpPr>
          <p:cNvPr id="3" name="Title 2"/>
          <p:cNvSpPr>
            <a:spLocks noGrp="1"/>
          </p:cNvSpPr>
          <p:nvPr>
            <p:ph type="title" idx="4294967295"/>
          </p:nvPr>
        </p:nvSpPr>
        <p:spPr>
          <a:xfrm>
            <a:off x="0" y="533400"/>
            <a:ext cx="8229600" cy="609600"/>
          </a:xfrm>
        </p:spPr>
        <p:txBody>
          <a:bodyPr>
            <a:normAutofit fontScale="90000"/>
          </a:bodyPr>
          <a:lstStyle/>
          <a:p>
            <a:pPr algn="ctr" eaLnBrk="1" fontAlgn="auto" hangingPunct="1">
              <a:spcAft>
                <a:spcPts val="0"/>
              </a:spcAft>
              <a:defRPr/>
            </a:pPr>
            <a:r>
              <a:rPr lang="en-US" sz="4400" dirty="0">
                <a:solidFill>
                  <a:schemeClr val="tx1"/>
                </a:solidFill>
                <a:latin typeface="Algerian"/>
              </a:rPr>
              <a:t/>
            </a:r>
            <a:br>
              <a:rPr lang="en-US" sz="4400" dirty="0">
                <a:solidFill>
                  <a:schemeClr val="tx1"/>
                </a:solidFill>
                <a:latin typeface="Algerian"/>
              </a:rPr>
            </a:br>
            <a:r>
              <a:rPr lang="en-US" sz="4400" dirty="0">
                <a:solidFill>
                  <a:schemeClr val="tx1"/>
                </a:solidFill>
                <a:latin typeface="Algerian"/>
              </a:rPr>
              <a:t/>
            </a:r>
            <a:br>
              <a:rPr lang="en-US" sz="4400" dirty="0">
                <a:solidFill>
                  <a:schemeClr val="tx1"/>
                </a:solidFill>
                <a:latin typeface="Algerian"/>
              </a:rPr>
            </a:br>
            <a:endParaRPr dirty="0"/>
          </a:p>
        </p:txBody>
      </p:sp>
      <p:graphicFrame>
        <p:nvGraphicFramePr>
          <p:cNvPr id="4" name="Table 3"/>
          <p:cNvGraphicFramePr>
            <a:graphicFrameLocks noGrp="1"/>
          </p:cNvGraphicFramePr>
          <p:nvPr>
            <p:extLst>
              <p:ext uri="{D42A27DB-BD31-4B8C-83A1-F6EECF244321}">
                <p14:modId xmlns:p14="http://schemas.microsoft.com/office/powerpoint/2010/main" val="2401251892"/>
              </p:ext>
            </p:extLst>
          </p:nvPr>
        </p:nvGraphicFramePr>
        <p:xfrm>
          <a:off x="762001" y="304962"/>
          <a:ext cx="7162798" cy="6288291"/>
        </p:xfrm>
        <a:graphic>
          <a:graphicData uri="http://schemas.openxmlformats.org/drawingml/2006/table">
            <a:tbl>
              <a:tblPr/>
              <a:tblGrid>
                <a:gridCol w="1933866">
                  <a:extLst>
                    <a:ext uri="{9D8B030D-6E8A-4147-A177-3AD203B41FA5}">
                      <a16:colId xmlns:a16="http://schemas.microsoft.com/office/drawing/2014/main" xmlns="" val="20000"/>
                    </a:ext>
                  </a:extLst>
                </a:gridCol>
                <a:gridCol w="1307233">
                  <a:extLst>
                    <a:ext uri="{9D8B030D-6E8A-4147-A177-3AD203B41FA5}">
                      <a16:colId xmlns:a16="http://schemas.microsoft.com/office/drawing/2014/main" xmlns="" val="20001"/>
                    </a:ext>
                  </a:extLst>
                </a:gridCol>
                <a:gridCol w="1307233">
                  <a:extLst>
                    <a:ext uri="{9D8B030D-6E8A-4147-A177-3AD203B41FA5}">
                      <a16:colId xmlns:a16="http://schemas.microsoft.com/office/drawing/2014/main" xmlns="" val="20002"/>
                    </a:ext>
                  </a:extLst>
                </a:gridCol>
                <a:gridCol w="1307233">
                  <a:extLst>
                    <a:ext uri="{9D8B030D-6E8A-4147-A177-3AD203B41FA5}">
                      <a16:colId xmlns:a16="http://schemas.microsoft.com/office/drawing/2014/main" xmlns="" val="20003"/>
                    </a:ext>
                  </a:extLst>
                </a:gridCol>
                <a:gridCol w="1307233">
                  <a:extLst>
                    <a:ext uri="{9D8B030D-6E8A-4147-A177-3AD203B41FA5}">
                      <a16:colId xmlns:a16="http://schemas.microsoft.com/office/drawing/2014/main" xmlns="" val="20004"/>
                    </a:ext>
                  </a:extLst>
                </a:gridCol>
              </a:tblGrid>
              <a:tr h="821046">
                <a:tc gridSpan="5">
                  <a:txBody>
                    <a:bodyPr/>
                    <a:lstStyle/>
                    <a:p>
                      <a:pPr algn="ctr" fontAlgn="b"/>
                      <a:r>
                        <a:rPr lang="en-US" sz="2800" b="0" i="0" u="none" strike="noStrike" dirty="0" smtClean="0">
                          <a:solidFill>
                            <a:srgbClr val="FFFF00"/>
                          </a:solidFill>
                          <a:latin typeface="Algerian"/>
                        </a:rPr>
                        <a:t>WALTON ACADEMY STAR DATA AS OF SEPT. 2020</a:t>
                      </a:r>
                      <a:endParaRPr lang="en-US" sz="2800" b="0" i="0" u="none" strike="noStrike" dirty="0">
                        <a:solidFill>
                          <a:srgbClr val="FFFF00"/>
                        </a:solidFill>
                        <a:latin typeface="Algerian"/>
                      </a:endParaRPr>
                    </a:p>
                  </a:txBody>
                  <a:tcPr marL="7658" marR="7658" marT="7658"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053544">
                <a:tc>
                  <a:txBody>
                    <a:bodyPr/>
                    <a:lstStyle/>
                    <a:p>
                      <a:pPr algn="ctr" fontAlgn="ctr"/>
                      <a:r>
                        <a:rPr lang="en-US" sz="1800" b="1" i="0" u="none" strike="noStrike" dirty="0" smtClean="0">
                          <a:solidFill>
                            <a:schemeClr val="tx1"/>
                          </a:solidFill>
                          <a:highlight>
                            <a:srgbClr val="000080"/>
                          </a:highlight>
                          <a:latin typeface="Calibri"/>
                        </a:rPr>
                        <a:t>(SEPT.</a:t>
                      </a:r>
                      <a:r>
                        <a:rPr lang="en-US" sz="1800" b="1" i="0" u="none" strike="noStrike" baseline="0" dirty="0" smtClean="0">
                          <a:solidFill>
                            <a:schemeClr val="tx1"/>
                          </a:solidFill>
                          <a:highlight>
                            <a:srgbClr val="000080"/>
                          </a:highlight>
                          <a:latin typeface="Calibri"/>
                        </a:rPr>
                        <a:t> 2020</a:t>
                      </a:r>
                      <a:r>
                        <a:rPr lang="en-US" sz="1800" b="1" i="0" u="none" strike="noStrike" dirty="0" smtClean="0">
                          <a:solidFill>
                            <a:schemeClr val="tx1"/>
                          </a:solidFill>
                          <a:highlight>
                            <a:srgbClr val="000080"/>
                          </a:highlight>
                          <a:latin typeface="Calibri"/>
                        </a:rPr>
                        <a:t>)</a:t>
                      </a:r>
                      <a:r>
                        <a:rPr lang="en-US" sz="1800" b="1" i="0" u="none" strike="noStrike" dirty="0" smtClean="0">
                          <a:solidFill>
                            <a:schemeClr val="tx1"/>
                          </a:solidFill>
                          <a:latin typeface="Calibri"/>
                        </a:rPr>
                        <a:t>       STAR </a:t>
                      </a:r>
                      <a:r>
                        <a:rPr lang="en-US" sz="1800" b="1" i="0" u="none" strike="noStrike" dirty="0">
                          <a:solidFill>
                            <a:schemeClr val="tx1"/>
                          </a:solidFill>
                          <a:latin typeface="Calibri"/>
                        </a:rPr>
                        <a:t>Data</a:t>
                      </a: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r>
                        <a:rPr lang="en-US" dirty="0"/>
                        <a:t>  Reading </a:t>
                      </a:r>
                      <a:r>
                        <a:rPr lang="en-US" dirty="0" smtClean="0"/>
                        <a:t> (</a:t>
                      </a:r>
                      <a:r>
                        <a:rPr lang="en-US" dirty="0"/>
                        <a:t>At</a:t>
                      </a:r>
                      <a:r>
                        <a:rPr lang="en-US" baseline="0" dirty="0"/>
                        <a:t> or above </a:t>
                      </a:r>
                      <a:r>
                        <a:rPr lang="en-US" baseline="0" dirty="0" smtClean="0"/>
                        <a:t>Benchmark)</a:t>
                      </a:r>
                      <a:endParaRPr lang="en-US" dirty="0"/>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endParaRPr lang="en-US" dirty="0"/>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r>
                        <a:rPr lang="en-US" dirty="0"/>
                        <a:t>  </a:t>
                      </a:r>
                      <a:r>
                        <a:rPr lang="en-US" dirty="0" smtClean="0"/>
                        <a:t>Math      </a:t>
                      </a:r>
                      <a:r>
                        <a:rPr lang="en-US" dirty="0"/>
                        <a:t>(At or above</a:t>
                      </a:r>
                      <a:r>
                        <a:rPr lang="en-US" baseline="0" dirty="0"/>
                        <a:t> Benchmark</a:t>
                      </a:r>
                      <a:r>
                        <a:rPr lang="en-US" baseline="0" dirty="0" smtClean="0"/>
                        <a:t>)</a:t>
                      </a:r>
                      <a:endParaRPr lang="en-US" dirty="0"/>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r>
                        <a:rPr lang="en-US" dirty="0"/>
                        <a:t>  </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24807">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800" b="1" i="0" u="none" strike="noStrike" dirty="0" smtClean="0">
                          <a:solidFill>
                            <a:schemeClr val="tx1"/>
                          </a:solidFill>
                          <a:latin typeface="Calibri"/>
                        </a:rPr>
                        <a:t>6</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p>
                    <a:p>
                      <a:pPr algn="l" fontAlgn="b"/>
                      <a:endParaRPr lang="en-US" sz="1800" b="1" i="0" u="none" strike="noStrike" baseline="0" dirty="0" smtClean="0">
                        <a:solidFill>
                          <a:schemeClr val="tx1"/>
                        </a:solidFill>
                        <a:latin typeface="Calibri"/>
                      </a:endParaRP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r>
              <a:tr h="624807">
                <a:tc>
                  <a:txBody>
                    <a:bodyPr/>
                    <a:lstStyle/>
                    <a:p>
                      <a:pPr algn="l" fontAlgn="b"/>
                      <a:r>
                        <a:rPr lang="en-US" sz="1800" b="1" i="0" u="none" strike="noStrike" baseline="0" dirty="0" smtClean="0">
                          <a:solidFill>
                            <a:schemeClr val="tx1"/>
                          </a:solidFill>
                          <a:latin typeface="Calibri"/>
                        </a:rPr>
                        <a:t>7</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r>
              <a:tr h="624807">
                <a:tc>
                  <a:txBody>
                    <a:bodyPr/>
                    <a:lstStyle/>
                    <a:p>
                      <a:pPr algn="l" fontAlgn="b"/>
                      <a:r>
                        <a:rPr lang="en-US" sz="1800" b="1" i="0" u="none" strike="noStrike" baseline="0" dirty="0" smtClean="0">
                          <a:solidFill>
                            <a:schemeClr val="tx1"/>
                          </a:solidFill>
                          <a:latin typeface="Calibri"/>
                        </a:rPr>
                        <a:t>8</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b="1" dirty="0">
                          <a:solidFill>
                            <a:schemeClr val="bg1"/>
                          </a:solidFill>
                        </a:rPr>
                        <a:t>90%</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r>
                        <a:rPr lang="en-US" b="1" dirty="0">
                          <a:solidFill>
                            <a:schemeClr val="bg1"/>
                          </a:solidFill>
                          <a:effectLst>
                            <a:outerShdw blurRad="38100" dist="38100" dir="2700000" algn="tl">
                              <a:srgbClr val="000000">
                                <a:alpha val="43137"/>
                              </a:srgbClr>
                            </a:outerShdw>
                          </a:effectLst>
                        </a:rPr>
                        <a:t>N/A</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xmlns="" val="10002"/>
                  </a:ext>
                </a:extLst>
              </a:tr>
              <a:tr h="624807">
                <a:tc>
                  <a:txBody>
                    <a:bodyPr/>
                    <a:lstStyle/>
                    <a:p>
                      <a:pPr algn="l" fontAlgn="b"/>
                      <a:r>
                        <a:rPr lang="en-US" sz="1800" b="1" i="0" u="none" strike="noStrike" dirty="0" smtClean="0">
                          <a:solidFill>
                            <a:schemeClr val="tx1"/>
                          </a:solidFill>
                          <a:latin typeface="Calibri"/>
                        </a:rPr>
                        <a:t>9</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b="1" dirty="0">
                          <a:solidFill>
                            <a:schemeClr val="bg1"/>
                          </a:solidFill>
                        </a:rPr>
                        <a:t>82%</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r>
                        <a:rPr lang="en-US" b="1" dirty="0">
                          <a:solidFill>
                            <a:schemeClr val="bg1"/>
                          </a:solidFill>
                        </a:rPr>
                        <a:t>93%</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xmlns="" val="10003"/>
                  </a:ext>
                </a:extLst>
              </a:tr>
              <a:tr h="624807">
                <a:tc>
                  <a:txBody>
                    <a:bodyPr/>
                    <a:lstStyle/>
                    <a:p>
                      <a:pPr algn="l" fontAlgn="b"/>
                      <a:r>
                        <a:rPr lang="en-US" sz="1800" b="1" i="0" u="none" strike="noStrike" dirty="0" smtClean="0">
                          <a:solidFill>
                            <a:schemeClr val="tx1"/>
                          </a:solidFill>
                          <a:latin typeface="Calibri"/>
                        </a:rPr>
                        <a:t>10</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endParaRPr lang="en-US" sz="1800" b="1" i="0" u="none" strike="noStrike" dirty="0">
                        <a:solidFill>
                          <a:schemeClr val="tx1"/>
                        </a:solidFill>
                        <a:latin typeface="Calibri"/>
                      </a:endParaRP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b="1" dirty="0">
                          <a:solidFill>
                            <a:schemeClr val="bg1"/>
                          </a:solidFill>
                        </a:rPr>
                        <a:t>70%</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r>
                        <a:rPr lang="en-US" b="1" dirty="0">
                          <a:solidFill>
                            <a:schemeClr val="bg1"/>
                          </a:solidFill>
                        </a:rPr>
                        <a:t>85%</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xmlns="" val="10004"/>
                  </a:ext>
                </a:extLst>
              </a:tr>
              <a:tr h="624807">
                <a:tc>
                  <a:txBody>
                    <a:bodyPr/>
                    <a:lstStyle/>
                    <a:p>
                      <a:pPr algn="l" fontAlgn="b"/>
                      <a:r>
                        <a:rPr lang="en-US" sz="1800" b="1" i="0" u="none" strike="noStrike" dirty="0" smtClean="0">
                          <a:solidFill>
                            <a:schemeClr val="tx1"/>
                          </a:solidFill>
                          <a:latin typeface="Calibri"/>
                        </a:rPr>
                        <a:t>11</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endParaRPr lang="en-US" sz="1800" b="1" i="0" u="none" strike="noStrike" dirty="0">
                        <a:solidFill>
                          <a:schemeClr val="tx1"/>
                        </a:solidFill>
                        <a:latin typeface="Calibri"/>
                      </a:endParaRP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b="1" dirty="0">
                          <a:solidFill>
                            <a:schemeClr val="bg1"/>
                          </a:solidFill>
                        </a:rPr>
                        <a:t>72%</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r>
                        <a:rPr lang="en-US" b="1" dirty="0">
                          <a:solidFill>
                            <a:schemeClr val="bg1"/>
                          </a:solidFill>
                          <a:effectLst>
                            <a:outerShdw blurRad="38100" dist="38100" dir="2700000" algn="tl">
                              <a:srgbClr val="000000">
                                <a:alpha val="43137"/>
                              </a:srgbClr>
                            </a:outerShdw>
                          </a:effectLst>
                        </a:rPr>
                        <a:t>86%</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xmlns="" val="10005"/>
                  </a:ext>
                </a:extLst>
              </a:tr>
              <a:tr h="624807">
                <a:tc>
                  <a:txBody>
                    <a:bodyPr/>
                    <a:lstStyle/>
                    <a:p>
                      <a:pPr algn="l" fontAlgn="b"/>
                      <a:r>
                        <a:rPr lang="en-US" sz="1800" b="1" i="0" u="none" strike="noStrike" dirty="0" smtClean="0">
                          <a:solidFill>
                            <a:schemeClr val="tx1"/>
                          </a:solidFill>
                          <a:latin typeface="Calibri"/>
                        </a:rPr>
                        <a:t>12</a:t>
                      </a:r>
                      <a:r>
                        <a:rPr lang="en-US" sz="1800" b="1" i="0" u="none" strike="noStrike" baseline="30000" dirty="0" smtClean="0">
                          <a:solidFill>
                            <a:schemeClr val="tx1"/>
                          </a:solidFill>
                          <a:latin typeface="Calibri"/>
                        </a:rPr>
                        <a:t>TH</a:t>
                      </a:r>
                      <a:r>
                        <a:rPr lang="en-US" sz="1800" b="1" i="0" u="none" strike="noStrike" baseline="0" dirty="0" smtClean="0">
                          <a:solidFill>
                            <a:schemeClr val="tx1"/>
                          </a:solidFill>
                          <a:latin typeface="Calibri"/>
                        </a:rPr>
                        <a:t> GRADE</a:t>
                      </a:r>
                      <a:endParaRPr lang="en-US" sz="1800" b="1" i="0" u="none" strike="noStrike" dirty="0">
                        <a:solidFill>
                          <a:schemeClr val="tx1"/>
                        </a:solidFill>
                        <a:latin typeface="Calibri"/>
                      </a:endParaRPr>
                    </a:p>
                  </a:txBody>
                  <a:tcPr marL="7658" marR="7658" marT="765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lang="en-US" b="1" dirty="0">
                          <a:solidFill>
                            <a:schemeClr val="bg1"/>
                          </a:solidFill>
                        </a:rPr>
                        <a:t>82%</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endParaRPr lang="en-US" b="1" dirty="0">
                        <a:solidFill>
                          <a:schemeClr val="bg1"/>
                        </a:solidFill>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tc>
                  <a:txBody>
                    <a:bodyPr/>
                    <a:lstStyle/>
                    <a:p>
                      <a:pPr algn="ctr"/>
                      <a:r>
                        <a:rPr lang="en-US" b="1" dirty="0">
                          <a:solidFill>
                            <a:schemeClr val="bg1"/>
                          </a:solidFill>
                          <a:effectLst>
                            <a:outerShdw blurRad="38100" dist="38100" dir="2700000" algn="tl">
                              <a:srgbClr val="000000">
                                <a:alpha val="43137"/>
                              </a:srgbClr>
                            </a:outerShdw>
                          </a:effectLst>
                        </a:rPr>
                        <a:t>91%</a:t>
                      </a: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75000"/>
                      </a:schemeClr>
                    </a:solidFill>
                  </a:tcPr>
                </a:tc>
                <a:tc>
                  <a:txBody>
                    <a:bodyPr/>
                    <a:lstStyle/>
                    <a:p>
                      <a:endParaRPr lang="en-US" b="1" dirty="0">
                        <a:solidFill>
                          <a:schemeClr val="bg1"/>
                        </a:solidFill>
                        <a:effectLst>
                          <a:outerShdw blurRad="38100" dist="38100" dir="2700000" algn="tl">
                            <a:srgbClr val="000000">
                              <a:alpha val="43137"/>
                            </a:srgbClr>
                          </a:outerShdw>
                        </a:effectLst>
                      </a:endParaRPr>
                    </a:p>
                  </a:txBody>
                  <a:tcPr marL="7658" marR="7658" marT="765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tcPr>
                </a:tc>
                <a:extLst>
                  <a:ext uri="{0D108BD9-81ED-4DB2-BD59-A6C34878D82A}">
                    <a16:rowId xmlns:a16="http://schemas.microsoft.com/office/drawing/2014/main" xmlns="" val="10006"/>
                  </a:ext>
                </a:extLst>
              </a:tr>
            </a:tbl>
          </a:graphicData>
        </a:graphic>
      </p:graphicFrame>
    </p:spTree>
  </p:cSld>
  <p:clrMapOvr>
    <a:masterClrMapping/>
  </p:clrMapOvr>
  <p:transition spd="slow" advClick="0" advTm="6000"/>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40597812</TotalTime>
  <Words>856</Words>
  <Application>Microsoft Office PowerPoint</Application>
  <PresentationFormat>On-screen Show (4:3)</PresentationFormat>
  <Paragraphs>107</Paragraphs>
  <Slides>12</Slides>
  <Notes>0</Notes>
  <HiddenSlides>0</HiddenSlides>
  <MMClips>1</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Paper</vt:lpstr>
      <vt:lpstr>Annual Title I Meeting Walton Academy October 13, 2020</vt:lpstr>
      <vt:lpstr>What is Title I?</vt:lpstr>
      <vt:lpstr>The Basics of Title I </vt:lpstr>
      <vt:lpstr>The Basics of Title I</vt:lpstr>
      <vt:lpstr>Programs Offered by Title I </vt:lpstr>
      <vt:lpstr>Parent’s Rights</vt:lpstr>
      <vt:lpstr>Parents Matter!</vt:lpstr>
      <vt:lpstr>Educational Standards</vt:lpstr>
      <vt:lpstr>  </vt:lpstr>
      <vt:lpstr>Parent Resource Centers</vt:lpstr>
      <vt:lpstr>School Title I Compacts</vt:lpstr>
      <vt:lpstr>PowerPoint Presentation</vt:lpstr>
    </vt:vector>
  </TitlesOfParts>
  <Company>Walton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Facts for Parents</dc:title>
  <dc:creator>hulionsp</dc:creator>
  <cp:lastModifiedBy>Marie Laurino</cp:lastModifiedBy>
  <cp:revision>156</cp:revision>
  <cp:lastPrinted>2018-08-13T18:00:31Z</cp:lastPrinted>
  <dcterms:created xsi:type="dcterms:W3CDTF">2012-06-21T14:07:56Z</dcterms:created>
  <dcterms:modified xsi:type="dcterms:W3CDTF">2097-12-31T20:09:56Z</dcterms:modified>
</cp:coreProperties>
</file>